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6"/>
  </p:notesMasterIdLst>
  <p:sldIdLst>
    <p:sldId id="256" r:id="rId5"/>
    <p:sldId id="257" r:id="rId6"/>
    <p:sldId id="261" r:id="rId7"/>
    <p:sldId id="269" r:id="rId8"/>
    <p:sldId id="267" r:id="rId9"/>
    <p:sldId id="262" r:id="rId10"/>
    <p:sldId id="263" r:id="rId11"/>
    <p:sldId id="264" r:id="rId12"/>
    <p:sldId id="265" r:id="rId13"/>
    <p:sldId id="270" r:id="rId14"/>
    <p:sldId id="271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49494"/>
    <a:srgbClr val="540000"/>
    <a:srgbClr val="E4B364"/>
    <a:srgbClr val="1E89CA"/>
    <a:srgbClr val="057985"/>
    <a:srgbClr val="EAC486"/>
    <a:srgbClr val="1F8CCC"/>
    <a:srgbClr val="F7EBD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098" autoAdjust="0"/>
    <p:restoredTop sz="96247" autoAdjust="0"/>
  </p:normalViewPr>
  <p:slideViewPr>
    <p:cSldViewPr snapToGrid="0">
      <p:cViewPr>
        <p:scale>
          <a:sx n="116" d="100"/>
          <a:sy n="116" d="100"/>
        </p:scale>
        <p:origin x="708" y="-9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84" d="100"/>
          <a:sy n="84" d="100"/>
        </p:scale>
        <p:origin x="3912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Percent</c:v>
                </c:pt>
              </c:strCache>
            </c:strRef>
          </c:tx>
          <c:spPr>
            <a:ln w="57150">
              <a:solidFill>
                <a:schemeClr val="bg1"/>
              </a:solidFill>
            </a:ln>
          </c:spPr>
          <c:dPt>
            <c:idx val="0"/>
            <c:bubble3D val="0"/>
            <c:spPr>
              <a:solidFill>
                <a:schemeClr val="accent1"/>
              </a:solidFill>
              <a:ln w="57150">
                <a:solidFill>
                  <a:schemeClr val="bg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B388-4AFA-B9CA-C2D79D60946B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57150">
                <a:solidFill>
                  <a:schemeClr val="bg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501D-4E54-8ED0-A29F66912308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57150">
                <a:solidFill>
                  <a:schemeClr val="bg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2-B388-4AFA-B9CA-C2D79D60946B}"/>
              </c:ext>
            </c:extLst>
          </c:dPt>
          <c:cat>
            <c:strRef>
              <c:f>Sheet1!$A$2:$A$4</c:f>
              <c:strCache>
                <c:ptCount val="3"/>
                <c:pt idx="0">
                  <c:v>Municipal Services</c:v>
                </c:pt>
                <c:pt idx="1">
                  <c:v>Fiscal Services</c:v>
                </c:pt>
                <c:pt idx="2">
                  <c:v>Intergovernmental</c:v>
                </c:pt>
              </c:strCache>
            </c:strRef>
          </c:cat>
          <c:val>
            <c:numRef>
              <c:f>Sheet1!$B$2:$B$4</c:f>
              <c:numCache>
                <c:formatCode>0%</c:formatCode>
                <c:ptCount val="3"/>
                <c:pt idx="0">
                  <c:v>0.27</c:v>
                </c:pt>
                <c:pt idx="1">
                  <c:v>0.67</c:v>
                </c:pt>
                <c:pt idx="2">
                  <c:v>0.06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388-4AFA-B9CA-C2D79D60946B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Amount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501D-4E54-8ED0-A29F66912308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501D-4E54-8ED0-A29F66912308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501D-4E54-8ED0-A29F66912308}"/>
              </c:ext>
            </c:extLst>
          </c:dPt>
          <c:cat>
            <c:strRef>
              <c:f>Sheet1!$A$2:$A$4</c:f>
              <c:strCache>
                <c:ptCount val="3"/>
                <c:pt idx="0">
                  <c:v>Municipal Services</c:v>
                </c:pt>
                <c:pt idx="1">
                  <c:v>Fiscal Services</c:v>
                </c:pt>
                <c:pt idx="2">
                  <c:v>Intergovernmental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>
                  <c:v>2391639</c:v>
                </c:pt>
                <c:pt idx="1">
                  <c:v>5873053</c:v>
                </c:pt>
                <c:pt idx="2" formatCode="#,##0">
                  <c:v>502666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388-4AFA-B9CA-C2D79D60946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62696845165270676"/>
          <c:y val="0.69657617010719008"/>
          <c:w val="0.32787882590373413"/>
          <c:h val="0.2531892094012185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1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9A447DA-9094-45DF-A124-B0F4088BEC35}" type="datetimeFigureOut">
              <a:rPr lang="en-US" smtClean="0"/>
              <a:t>3/3/2026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0566D6-DBFC-4ADF-B640-D5B5EB9FC3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75955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90566D6-DBFC-4ADF-B640-D5B5EB9FC389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6076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90566D6-DBFC-4ADF-B640-D5B5EB9FC389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62175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General Government: Slight decrease (GA reduction)</a:t>
            </a:r>
          </a:p>
          <a:p>
            <a:r>
              <a:rPr lang="en-US" dirty="0"/>
              <a:t>Overall staffing reduced from 255.5 FTEs in FY26 to 253.5 FTEs in FY27 (Grant Positions)</a:t>
            </a:r>
          </a:p>
          <a:p>
            <a:r>
              <a:rPr lang="en-US" dirty="0"/>
              <a:t>Fringe Benefits: +11% health insurance increase</a:t>
            </a:r>
          </a:p>
          <a:p>
            <a:r>
              <a:rPr lang="en-US" dirty="0"/>
              <a:t>Information Technology: Software licensing fees – consolidated from all departments, increases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1200" dirty="0"/>
              <a:t>Fire/EMS: Union obligations, full-year funding for 3rd ambulance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1200" dirty="0"/>
              <a:t>Public Works: City Electrician moved from Planning &amp; Permitting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1200" dirty="0"/>
              <a:t>Solid Waste: Year 2 of Casella contract, tipping fee $54→$88/ton </a:t>
            </a:r>
            <a:r>
              <a:rPr lang="en-US" sz="1050" dirty="0"/>
              <a:t>(bin automation, tipping fee)</a:t>
            </a:r>
            <a:endParaRPr lang="en-US" sz="1200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90566D6-DBFC-4ADF-B640-D5B5EB9FC389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055143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461963" indent="-461963">
              <a:buFont typeface="Arial" panose="020B0604020202020204" pitchFamily="34" charset="0"/>
              <a:buChar char="•"/>
            </a:pPr>
            <a:r>
              <a:rPr lang="en-US" sz="1200" dirty="0"/>
              <a:t>Emergency Reserve: Charter compliance</a:t>
            </a:r>
          </a:p>
          <a:p>
            <a:pPr marL="461963" indent="-461963">
              <a:buFont typeface="Arial" panose="020B0604020202020204" pitchFamily="34" charset="0"/>
              <a:buChar char="•"/>
            </a:pPr>
            <a:r>
              <a:rPr lang="en-US" sz="1200" dirty="0"/>
              <a:t>Debt Service: +$4.38M for Public Safety Facility referendum, Merrow Road debt and Engine 2 Station debt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90566D6-DBFC-4ADF-B640-D5B5EB9FC389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507279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90566D6-DBFC-4ADF-B640-D5B5EB9FC389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688154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90566D6-DBFC-4ADF-B640-D5B5EB9FC389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62389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$6,182,397 is the fixed costs (71%)</a:t>
            </a:r>
          </a:p>
          <a:p>
            <a:r>
              <a:rPr lang="en-US" dirty="0"/>
              <a:t>$2,584,961 is the recommended changes (29%)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90566D6-DBFC-4ADF-B640-D5B5EB9FC389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17096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pening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6ED240-B4CF-422D-9823-D779346574F7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0" y="1245964"/>
            <a:ext cx="12192000" cy="1356350"/>
          </a:xfrm>
          <a:prstGeom prst="rect">
            <a:avLst/>
          </a:prstGeom>
        </p:spPr>
        <p:txBody>
          <a:bodyPr anchor="b">
            <a:normAutofit/>
          </a:bodyPr>
          <a:lstStyle>
            <a:lvl1pPr algn="ctr">
              <a:defRPr sz="8000"/>
            </a:lvl1pPr>
          </a:lstStyle>
          <a:p>
            <a:r>
              <a:rPr lang="en-US"/>
              <a:t>HEADLINE or TITLE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6D3076C-41F2-41D3-A094-D748D53528C0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0" y="2911960"/>
            <a:ext cx="12192000" cy="684226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4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Subtitle, department or your name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BC000C10-C732-4A40-9DDF-F4873E11FE91}"/>
              </a:ext>
            </a:extLst>
          </p:cNvPr>
          <p:cNvSpPr/>
          <p:nvPr userDrawn="1"/>
        </p:nvSpPr>
        <p:spPr>
          <a:xfrm>
            <a:off x="0" y="2587961"/>
            <a:ext cx="12192000" cy="93254"/>
          </a:xfrm>
          <a:prstGeom prst="rect">
            <a:avLst/>
          </a:prstGeom>
          <a:solidFill>
            <a:srgbClr val="54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A64E000-A7ED-4EEF-88DB-68F5BC7BCE1E}"/>
              </a:ext>
            </a:extLst>
          </p:cNvPr>
          <p:cNvSpPr/>
          <p:nvPr userDrawn="1"/>
        </p:nvSpPr>
        <p:spPr>
          <a:xfrm>
            <a:off x="10573305" y="5193437"/>
            <a:ext cx="1618695" cy="166456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7D04257C-3769-4506-968A-CAC8679D20A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759989" y="3826931"/>
            <a:ext cx="2672021" cy="26720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01846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ighlight Slide 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7D9909EC-5D53-4093-A33D-C3612112B210}"/>
              </a:ext>
            </a:extLst>
          </p:cNvPr>
          <p:cNvSpPr txBox="1">
            <a:spLocks/>
          </p:cNvSpPr>
          <p:nvPr userDrawn="1"/>
        </p:nvSpPr>
        <p:spPr>
          <a:xfrm>
            <a:off x="0" y="1456469"/>
            <a:ext cx="12192000" cy="540153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6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568C5E6-F5A0-4B3A-956E-96B445929C54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0" y="1967409"/>
            <a:ext cx="12192000" cy="16557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400" b="1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Use this slide to highlight an important item.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48C0BB1C-8FB9-439B-B851-AD993A0D8CF9}"/>
              </a:ext>
            </a:extLst>
          </p:cNvPr>
          <p:cNvSpPr txBox="1">
            <a:spLocks/>
          </p:cNvSpPr>
          <p:nvPr userDrawn="1"/>
        </p:nvSpPr>
        <p:spPr>
          <a:xfrm>
            <a:off x="0" y="5476"/>
            <a:ext cx="12192000" cy="1508124"/>
          </a:xfrm>
          <a:prstGeom prst="rect">
            <a:avLst/>
          </a:prstGeom>
          <a:solidFill>
            <a:srgbClr val="540000"/>
          </a:solidFill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6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BAC002F-610B-42B0-8883-0D4A77D5F0A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0" y="127812"/>
            <a:ext cx="12192000" cy="1325563"/>
          </a:xfrm>
        </p:spPr>
        <p:txBody>
          <a:bodyPr/>
          <a:lstStyle>
            <a:lvl1pPr>
              <a:defRPr b="1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HIGHLIGHT SLIDE</a:t>
            </a: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859AF796-8624-4D23-85B5-6009EFABB028}"/>
              </a:ext>
            </a:extLst>
          </p:cNvPr>
          <p:cNvSpPr txBox="1">
            <a:spLocks/>
          </p:cNvSpPr>
          <p:nvPr userDrawn="1"/>
        </p:nvSpPr>
        <p:spPr>
          <a:xfrm>
            <a:off x="0" y="1395195"/>
            <a:ext cx="12192000" cy="187462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</p:spPr>
        <p:txBody>
          <a:bodyPr vert="horz" lIns="91440" tIns="45720" rIns="91440" bIns="45720" rtlCol="0" anchor="ctr">
            <a:normAutofit fontScale="250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6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96731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ing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633E5B-3C75-4AA7-A6E2-EFB7CA2190C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0" y="2521729"/>
            <a:ext cx="12192000" cy="1325563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7200"/>
            </a:lvl1pPr>
          </a:lstStyle>
          <a:p>
            <a:r>
              <a:rPr lang="en-US"/>
              <a:t>Ending Slide</a:t>
            </a:r>
          </a:p>
        </p:txBody>
      </p:sp>
    </p:spTree>
    <p:extLst>
      <p:ext uri="{BB962C8B-B14F-4D97-AF65-F5344CB8AC3E}">
        <p14:creationId xmlns:p14="http://schemas.microsoft.com/office/powerpoint/2010/main" val="12879644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Slide 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6ED240-B4CF-422D-9823-D779346574F7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0" y="308548"/>
            <a:ext cx="12192000" cy="1232705"/>
          </a:xfrm>
          <a:prstGeom prst="rect">
            <a:avLst/>
          </a:prstGeom>
        </p:spPr>
        <p:txBody>
          <a:bodyPr anchor="b">
            <a:normAutofit/>
          </a:bodyPr>
          <a:lstStyle>
            <a:lvl1pPr algn="ctr">
              <a:defRPr sz="8000"/>
            </a:lvl1pPr>
          </a:lstStyle>
          <a:p>
            <a:r>
              <a:rPr lang="en-US"/>
              <a:t>Header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6D3076C-41F2-41D3-A094-D748D53528C0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615352" y="2245746"/>
            <a:ext cx="10967048" cy="3594338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Content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BC000C10-C732-4A40-9DDF-F4873E11FE91}"/>
              </a:ext>
            </a:extLst>
          </p:cNvPr>
          <p:cNvSpPr/>
          <p:nvPr userDrawn="1"/>
        </p:nvSpPr>
        <p:spPr>
          <a:xfrm>
            <a:off x="0" y="1613596"/>
            <a:ext cx="9582912" cy="219456"/>
          </a:xfrm>
          <a:prstGeom prst="rect">
            <a:avLst/>
          </a:prstGeom>
          <a:solidFill>
            <a:srgbClr val="54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7569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Slide 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76077E-6C02-4491-8840-3D093146A36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0" y="1"/>
            <a:ext cx="12192000" cy="1199072"/>
          </a:xfrm>
          <a:prstGeom prst="rect">
            <a:avLst/>
          </a:prstGeom>
          <a:solidFill>
            <a:srgbClr val="540000"/>
          </a:solidFill>
        </p:spPr>
        <p:txBody>
          <a:bodyPr>
            <a:normAutofit/>
          </a:bodyPr>
          <a:lstStyle>
            <a:lvl1pPr algn="ctr">
              <a:defRPr sz="6600">
                <a:solidFill>
                  <a:schemeClr val="bg1"/>
                </a:solidFill>
              </a:defRPr>
            </a:lvl1pPr>
          </a:lstStyle>
          <a:p>
            <a:r>
              <a:rPr lang="en-US"/>
              <a:t>HEADER</a:t>
            </a:r>
          </a:p>
        </p:txBody>
      </p:sp>
      <p:sp>
        <p:nvSpPr>
          <p:cNvPr id="5" name="Subtitle 2">
            <a:extLst>
              <a:ext uri="{FF2B5EF4-FFF2-40B4-BE49-F238E27FC236}">
                <a16:creationId xmlns:a16="http://schemas.microsoft.com/office/drawing/2014/main" id="{06B45D6D-05EA-4B5B-9C55-4E815096D455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615352" y="1759789"/>
            <a:ext cx="10967048" cy="4134927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Font typeface="Arial" panose="020B0604020202020204" pitchFamily="34" charset="0"/>
              <a:buNone/>
              <a:defRPr sz="3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Bullets. Content. Lists. </a:t>
            </a:r>
          </a:p>
        </p:txBody>
      </p:sp>
    </p:spTree>
    <p:extLst>
      <p:ext uri="{BB962C8B-B14F-4D97-AF65-F5344CB8AC3E}">
        <p14:creationId xmlns:p14="http://schemas.microsoft.com/office/powerpoint/2010/main" val="18271169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Slide 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309FC4B3-0DE0-4F8C-9A0A-43CAEDC7D7C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0" y="1"/>
            <a:ext cx="12192000" cy="1199072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>
            <a:normAutofit/>
          </a:bodyPr>
          <a:lstStyle>
            <a:lvl1pPr algn="ctr">
              <a:defRPr sz="6600">
                <a:solidFill>
                  <a:schemeClr val="tx1"/>
                </a:solidFill>
              </a:defRPr>
            </a:lvl1pPr>
          </a:lstStyle>
          <a:p>
            <a:r>
              <a:rPr lang="en-US"/>
              <a:t>HEADER</a:t>
            </a:r>
          </a:p>
        </p:txBody>
      </p:sp>
      <p:sp>
        <p:nvSpPr>
          <p:cNvPr id="5" name="Subtitle 2">
            <a:extLst>
              <a:ext uri="{FF2B5EF4-FFF2-40B4-BE49-F238E27FC236}">
                <a16:creationId xmlns:a16="http://schemas.microsoft.com/office/drawing/2014/main" id="{A4A62C36-2D12-47AB-92F8-183071AD685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615352" y="1604513"/>
            <a:ext cx="10967048" cy="4290203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More info here.</a:t>
            </a:r>
          </a:p>
        </p:txBody>
      </p:sp>
    </p:spTree>
    <p:extLst>
      <p:ext uri="{BB962C8B-B14F-4D97-AF65-F5344CB8AC3E}">
        <p14:creationId xmlns:p14="http://schemas.microsoft.com/office/powerpoint/2010/main" val="32879135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hoto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974857-E697-418B-905C-8875B153147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00876" y="224975"/>
            <a:ext cx="4768532" cy="810192"/>
          </a:xfrm>
          <a:prstGeom prst="rect">
            <a:avLst/>
          </a:prstGeom>
        </p:spPr>
        <p:txBody>
          <a:bodyPr anchor="t">
            <a:normAutofit/>
          </a:bodyPr>
          <a:lstStyle>
            <a:lvl1pPr algn="l">
              <a:defRPr sz="4800"/>
            </a:lvl1pPr>
          </a:lstStyle>
          <a:p>
            <a:r>
              <a:rPr lang="en-US" dirty="0"/>
              <a:t>Photo Slide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368C6ED-6D30-4466-BA5F-BDC2D676B7B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313872" y="406130"/>
            <a:ext cx="6477252" cy="508889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D2652E0-9F1D-45C8-AD51-234CDFA48589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400876" y="1437330"/>
            <a:ext cx="4232084" cy="4963461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Descriptive text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20781750-AC72-4770-ABC1-CAE675E3FB61}"/>
              </a:ext>
            </a:extLst>
          </p:cNvPr>
          <p:cNvCxnSpPr/>
          <p:nvPr userDrawn="1"/>
        </p:nvCxnSpPr>
        <p:spPr>
          <a:xfrm>
            <a:off x="0" y="1221326"/>
            <a:ext cx="5169408" cy="0"/>
          </a:xfrm>
          <a:prstGeom prst="line">
            <a:avLst/>
          </a:prstGeom>
          <a:ln w="57150">
            <a:solidFill>
              <a:srgbClr val="54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669979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Slide 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6ED240-B4CF-422D-9823-D779346574F7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0" y="690925"/>
            <a:ext cx="12192000" cy="1350660"/>
          </a:xfrm>
          <a:prstGeom prst="rect">
            <a:avLst/>
          </a:prstGeom>
        </p:spPr>
        <p:txBody>
          <a:bodyPr anchor="b">
            <a:normAutofit/>
          </a:bodyPr>
          <a:lstStyle>
            <a:lvl1pPr algn="ctr">
              <a:defRPr sz="8000">
                <a:solidFill>
                  <a:srgbClr val="540000"/>
                </a:solidFill>
              </a:defRPr>
            </a:lvl1pPr>
          </a:lstStyle>
          <a:p>
            <a:r>
              <a:rPr lang="en-US" dirty="0"/>
              <a:t>Section Slide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6D3076C-41F2-41D3-A094-D748D53528C0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0" y="2432652"/>
            <a:ext cx="12192000" cy="16557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Supporting information here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DBB09ED9-DD67-48B6-A91B-FFA9712E80CA}"/>
              </a:ext>
            </a:extLst>
          </p:cNvPr>
          <p:cNvGrpSpPr/>
          <p:nvPr userDrawn="1"/>
        </p:nvGrpSpPr>
        <p:grpSpPr>
          <a:xfrm>
            <a:off x="0" y="308548"/>
            <a:ext cx="4323272" cy="219456"/>
            <a:chOff x="7868728" y="2798290"/>
            <a:chExt cx="4323272" cy="219456"/>
          </a:xfrm>
          <a:solidFill>
            <a:schemeClr val="bg1">
              <a:lumMod val="75000"/>
            </a:schemeClr>
          </a:solidFill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BC000C10-C732-4A40-9DDF-F4873E11FE91}"/>
                </a:ext>
              </a:extLst>
            </p:cNvPr>
            <p:cNvSpPr/>
            <p:nvPr userDrawn="1"/>
          </p:nvSpPr>
          <p:spPr>
            <a:xfrm>
              <a:off x="11964838" y="2798290"/>
              <a:ext cx="227162" cy="219456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5C87929F-B558-4230-BBB1-8B57BFA929A2}"/>
                </a:ext>
              </a:extLst>
            </p:cNvPr>
            <p:cNvSpPr/>
            <p:nvPr userDrawn="1"/>
          </p:nvSpPr>
          <p:spPr>
            <a:xfrm>
              <a:off x="11220091" y="2798290"/>
              <a:ext cx="227162" cy="219456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4D04CCD1-8071-455E-B067-2FB2432A7246}"/>
                </a:ext>
              </a:extLst>
            </p:cNvPr>
            <p:cNvSpPr/>
            <p:nvPr userDrawn="1"/>
          </p:nvSpPr>
          <p:spPr>
            <a:xfrm>
              <a:off x="11592464" y="2798290"/>
              <a:ext cx="227162" cy="219456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B6BE53C7-38FA-4DB9-AA88-1C140C1925B3}"/>
                </a:ext>
              </a:extLst>
            </p:cNvPr>
            <p:cNvSpPr/>
            <p:nvPr userDrawn="1"/>
          </p:nvSpPr>
          <p:spPr>
            <a:xfrm>
              <a:off x="10847717" y="2798290"/>
              <a:ext cx="227162" cy="219456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41E96380-44D3-484D-ADB4-C7F723A60EFF}"/>
                </a:ext>
              </a:extLst>
            </p:cNvPr>
            <p:cNvSpPr/>
            <p:nvPr userDrawn="1"/>
          </p:nvSpPr>
          <p:spPr>
            <a:xfrm>
              <a:off x="10102970" y="2798290"/>
              <a:ext cx="227162" cy="219456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AD689C1F-2BEF-4E61-881D-9164ED535AE0}"/>
                </a:ext>
              </a:extLst>
            </p:cNvPr>
            <p:cNvSpPr/>
            <p:nvPr userDrawn="1"/>
          </p:nvSpPr>
          <p:spPr>
            <a:xfrm>
              <a:off x="10475343" y="2798290"/>
              <a:ext cx="227162" cy="219456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0305E673-F3F2-41EC-B007-335E7C992CA5}"/>
                </a:ext>
              </a:extLst>
            </p:cNvPr>
            <p:cNvSpPr/>
            <p:nvPr userDrawn="1"/>
          </p:nvSpPr>
          <p:spPr>
            <a:xfrm>
              <a:off x="9730596" y="2798290"/>
              <a:ext cx="227162" cy="219456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EADF7DE1-4F4C-411D-8C09-E41FAE34C008}"/>
                </a:ext>
              </a:extLst>
            </p:cNvPr>
            <p:cNvSpPr/>
            <p:nvPr userDrawn="1"/>
          </p:nvSpPr>
          <p:spPr>
            <a:xfrm>
              <a:off x="8985849" y="2798290"/>
              <a:ext cx="227162" cy="219456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DF85432C-34D3-4C4C-9CEE-B7E97BE4F7EE}"/>
                </a:ext>
              </a:extLst>
            </p:cNvPr>
            <p:cNvSpPr/>
            <p:nvPr userDrawn="1"/>
          </p:nvSpPr>
          <p:spPr>
            <a:xfrm>
              <a:off x="9358222" y="2798290"/>
              <a:ext cx="227162" cy="219456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179CD0D4-88DB-4D73-B1F8-A5B16250BDD6}"/>
                </a:ext>
              </a:extLst>
            </p:cNvPr>
            <p:cNvSpPr/>
            <p:nvPr userDrawn="1"/>
          </p:nvSpPr>
          <p:spPr>
            <a:xfrm>
              <a:off x="8613475" y="2798290"/>
              <a:ext cx="227162" cy="219456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8DCD621A-A49C-42A4-8BAB-771EF3CC8A4C}"/>
                </a:ext>
              </a:extLst>
            </p:cNvPr>
            <p:cNvSpPr/>
            <p:nvPr userDrawn="1"/>
          </p:nvSpPr>
          <p:spPr>
            <a:xfrm>
              <a:off x="7868728" y="2798290"/>
              <a:ext cx="227162" cy="219456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F3B5ED9E-4717-4E72-B03A-F83E58340082}"/>
                </a:ext>
              </a:extLst>
            </p:cNvPr>
            <p:cNvSpPr/>
            <p:nvPr userDrawn="1"/>
          </p:nvSpPr>
          <p:spPr>
            <a:xfrm>
              <a:off x="8241101" y="2798290"/>
              <a:ext cx="227162" cy="219456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6699875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Slide C -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6ED240-B4CF-422D-9823-D779346574F7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0" y="405442"/>
            <a:ext cx="12192000" cy="1302588"/>
          </a:xfrm>
          <a:prstGeom prst="rect">
            <a:avLst/>
          </a:prstGeom>
        </p:spPr>
        <p:txBody>
          <a:bodyPr anchor="b">
            <a:normAutofit/>
          </a:bodyPr>
          <a:lstStyle>
            <a:lvl1pPr algn="ctr">
              <a:defRPr sz="8000"/>
            </a:lvl1pPr>
          </a:lstStyle>
          <a:p>
            <a:r>
              <a:rPr lang="en-US"/>
              <a:t>Content Slide C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BC000C10-C732-4A40-9DDF-F4873E11FE91}"/>
              </a:ext>
            </a:extLst>
          </p:cNvPr>
          <p:cNvSpPr/>
          <p:nvPr userDrawn="1"/>
        </p:nvSpPr>
        <p:spPr>
          <a:xfrm>
            <a:off x="0" y="0"/>
            <a:ext cx="12192000" cy="308548"/>
          </a:xfrm>
          <a:prstGeom prst="rect">
            <a:avLst/>
          </a:prstGeom>
          <a:solidFill>
            <a:srgbClr val="540000"/>
          </a:solidFill>
          <a:ln>
            <a:solidFill>
              <a:srgbClr val="1E89C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5568CF5-C664-42BD-8600-0D28DD4699F2}"/>
              </a:ext>
            </a:extLst>
          </p:cNvPr>
          <p:cNvSpPr/>
          <p:nvPr userDrawn="1"/>
        </p:nvSpPr>
        <p:spPr>
          <a:xfrm>
            <a:off x="0" y="308548"/>
            <a:ext cx="12192000" cy="131399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8FADC51E-CAA3-41FC-A8EC-7B27D1EDFFBB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974724" y="2035834"/>
            <a:ext cx="11217275" cy="3615067"/>
          </a:xfrm>
        </p:spPr>
        <p:txBody>
          <a:bodyPr/>
          <a:lstStyle>
            <a:lvl1pPr marL="742950" indent="-742950">
              <a:buClr>
                <a:srgbClr val="1E89CA"/>
              </a:buClr>
              <a:buFont typeface="+mj-lt"/>
              <a:buAutoNum type="arabicPeriod"/>
              <a:defRPr/>
            </a:lvl1pPr>
          </a:lstStyle>
          <a:p>
            <a:pPr lvl="0"/>
            <a:r>
              <a:rPr lang="en-US"/>
              <a:t>Numbered Points</a:t>
            </a:r>
          </a:p>
          <a:p>
            <a:pPr lvl="0"/>
            <a:r>
              <a:rPr lang="en-US"/>
              <a:t>Numbered Points</a:t>
            </a:r>
          </a:p>
          <a:p>
            <a:pPr lvl="0"/>
            <a:r>
              <a:rPr lang="en-US"/>
              <a:t>Numbered Points</a:t>
            </a:r>
          </a:p>
        </p:txBody>
      </p:sp>
    </p:spTree>
    <p:extLst>
      <p:ext uri="{BB962C8B-B14F-4D97-AF65-F5344CB8AC3E}">
        <p14:creationId xmlns:p14="http://schemas.microsoft.com/office/powerpoint/2010/main" val="37335641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1C0837-DD8A-41B2-9E5B-990E59183B0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0" y="104775"/>
            <a:ext cx="12192000" cy="1325563"/>
          </a:xfrm>
          <a:prstGeom prst="rect">
            <a:avLst/>
          </a:prstGeom>
        </p:spPr>
        <p:txBody>
          <a:bodyPr>
            <a:normAutofit/>
          </a:bodyPr>
          <a:lstStyle>
            <a:lvl1pPr algn="ctr">
              <a:defRPr sz="6600">
                <a:solidFill>
                  <a:srgbClr val="540000"/>
                </a:solidFill>
              </a:defRPr>
            </a:lvl1pPr>
          </a:lstStyle>
          <a:p>
            <a:r>
              <a:rPr lang="en-US" dirty="0"/>
              <a:t>Comparative Slide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F800D53-2CFD-4D28-818D-2A287A976D8C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629686" y="1429292"/>
            <a:ext cx="5367890" cy="823912"/>
          </a:xfrm>
          <a:prstGeom prst="rect">
            <a:avLst/>
          </a:prstGeom>
        </p:spPr>
        <p:txBody>
          <a:bodyPr anchor="b">
            <a:normAutofit/>
          </a:bodyPr>
          <a:lstStyle>
            <a:lvl1pPr marL="0" indent="0">
              <a:buNone/>
              <a:defRPr sz="36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ITEM 1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F0B4DD3-F701-4C2A-AC46-6E9C1A6F7AF2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629686" y="2253204"/>
            <a:ext cx="5367890" cy="3684588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/>
              <a:t>Details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89611FE-47C2-4606-8247-FAF0AD1E600D}"/>
              </a:ext>
            </a:extLst>
          </p:cNvPr>
          <p:cNvSpPr>
            <a:spLocks noGrp="1"/>
          </p:cNvSpPr>
          <p:nvPr>
            <p:ph type="body" sz="quarter" idx="3" hasCustomPrompt="1"/>
          </p:nvPr>
        </p:nvSpPr>
        <p:spPr>
          <a:xfrm>
            <a:off x="6379126" y="1432087"/>
            <a:ext cx="5183188" cy="823912"/>
          </a:xfrm>
          <a:prstGeom prst="rect">
            <a:avLst/>
          </a:prstGeom>
        </p:spPr>
        <p:txBody>
          <a:bodyPr anchor="b">
            <a:normAutofit/>
          </a:bodyPr>
          <a:lstStyle>
            <a:lvl1pPr marL="0" indent="0">
              <a:buNone/>
              <a:defRPr lang="en-US" sz="36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</a:pPr>
            <a:r>
              <a:rPr lang="en-US"/>
              <a:t>ITEM 2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281AF32-E7FD-4E68-BB99-18596672D6D6}"/>
              </a:ext>
            </a:extLst>
          </p:cNvPr>
          <p:cNvSpPr>
            <a:spLocks noGrp="1"/>
          </p:cNvSpPr>
          <p:nvPr>
            <p:ph sz="quarter" idx="4" hasCustomPrompt="1"/>
          </p:nvPr>
        </p:nvSpPr>
        <p:spPr>
          <a:xfrm>
            <a:off x="6379126" y="2255999"/>
            <a:ext cx="5183188" cy="3684588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lang="en-US" sz="32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</a:pPr>
            <a:r>
              <a:rPr lang="en-US"/>
              <a:t>Details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F3AEEE95-8A28-4B6D-9128-09C5A96AF608}"/>
              </a:ext>
            </a:extLst>
          </p:cNvPr>
          <p:cNvCxnSpPr>
            <a:cxnSpLocks/>
          </p:cNvCxnSpPr>
          <p:nvPr userDrawn="1"/>
        </p:nvCxnSpPr>
        <p:spPr>
          <a:xfrm>
            <a:off x="6167273" y="1690688"/>
            <a:ext cx="0" cy="5167312"/>
          </a:xfrm>
          <a:prstGeom prst="line">
            <a:avLst/>
          </a:prstGeom>
          <a:ln w="57150">
            <a:solidFill>
              <a:srgbClr val="94949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339357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ighlight Slide 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7D9909EC-5D53-4093-A33D-C3612112B210}"/>
              </a:ext>
            </a:extLst>
          </p:cNvPr>
          <p:cNvSpPr txBox="1">
            <a:spLocks/>
          </p:cNvSpPr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6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BAC002F-610B-42B0-8883-0D4A77D5F0A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0" y="-43192"/>
            <a:ext cx="12192000" cy="1325563"/>
          </a:xfrm>
        </p:spPr>
        <p:txBody>
          <a:bodyPr/>
          <a:lstStyle>
            <a:lvl1pPr>
              <a:defRPr b="1">
                <a:solidFill>
                  <a:schemeClr val="tx1"/>
                </a:solidFill>
              </a:defRPr>
            </a:lvl1pPr>
          </a:lstStyle>
          <a:p>
            <a:r>
              <a:rPr lang="en-US"/>
              <a:t>HIGHLIGHT SLIDE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568C5E6-F5A0-4B3A-956E-96B445929C54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0" y="1577705"/>
            <a:ext cx="12192000" cy="16557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400" b="1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Use this slide to highlight an important item.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D717CA0-1BED-436A-8310-59E38DA446EA}"/>
              </a:ext>
            </a:extLst>
          </p:cNvPr>
          <p:cNvSpPr/>
          <p:nvPr userDrawn="1"/>
        </p:nvSpPr>
        <p:spPr>
          <a:xfrm>
            <a:off x="0" y="1221866"/>
            <a:ext cx="12192000" cy="65705"/>
          </a:xfrm>
          <a:prstGeom prst="rect">
            <a:avLst/>
          </a:prstGeom>
          <a:solidFill>
            <a:srgbClr val="54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95446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39A0A51-4937-46CA-8B73-93F652C168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365125"/>
            <a:ext cx="121920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CITY OF AUBURN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6821BC9-8BF5-479F-BC2F-C4F06F7D3AE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295363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63C076E-F92F-2D27-CC23-6EDBDE118F1D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813002" y="5476620"/>
            <a:ext cx="1270907" cy="12709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28740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0" r:id="rId2"/>
    <p:sldLayoutId id="2147483650" r:id="rId3"/>
    <p:sldLayoutId id="2147483658" r:id="rId4"/>
    <p:sldLayoutId id="2147483657" r:id="rId5"/>
    <p:sldLayoutId id="2147483659" r:id="rId6"/>
    <p:sldLayoutId id="2147483649" r:id="rId7"/>
    <p:sldLayoutId id="2147483653" r:id="rId8"/>
    <p:sldLayoutId id="2147483662" r:id="rId9"/>
    <p:sldLayoutId id="2147483663" r:id="rId10"/>
    <p:sldLayoutId id="2147483654" r:id="rId11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6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4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4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4E1614-C8C8-4725-909D-4740AD6CAEB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836454"/>
            <a:ext cx="12192000" cy="1356350"/>
          </a:xfrm>
        </p:spPr>
        <p:txBody>
          <a:bodyPr>
            <a:noAutofit/>
          </a:bodyPr>
          <a:lstStyle/>
          <a:p>
            <a:r>
              <a:rPr lang="en-US" sz="6000" dirty="0"/>
              <a:t>FY27 Proposed Budget Overview</a:t>
            </a:r>
            <a:endParaRPr lang="en-US" sz="58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9BC6EE2-E0FE-4D6B-A0DF-7A6909A98FA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City Manager Phil Crowell</a:t>
            </a:r>
          </a:p>
        </p:txBody>
      </p:sp>
    </p:spTree>
    <p:extLst>
      <p:ext uri="{BB962C8B-B14F-4D97-AF65-F5344CB8AC3E}">
        <p14:creationId xmlns:p14="http://schemas.microsoft.com/office/powerpoint/2010/main" val="333185007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22465B-9CE1-01D8-4A0E-1F5C8FD7789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Supplemental Considerations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D198FDD-E061-36BE-9CC3-4B7A6892BBFE}"/>
              </a:ext>
            </a:extLst>
          </p:cNvPr>
          <p:cNvSpPr/>
          <p:nvPr/>
        </p:nvSpPr>
        <p:spPr>
          <a:xfrm>
            <a:off x="10542494" y="5360894"/>
            <a:ext cx="1649506" cy="149710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347F718D-16D3-8698-1BA1-B4B77EF2DA5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08661239"/>
              </p:ext>
            </p:extLst>
          </p:nvPr>
        </p:nvGraphicFramePr>
        <p:xfrm>
          <a:off x="447247" y="2278308"/>
          <a:ext cx="11126188" cy="4072699"/>
        </p:xfrm>
        <a:graphic>
          <a:graphicData uri="http://schemas.openxmlformats.org/drawingml/2006/table">
            <a:tbl>
              <a:tblPr firstRow="1" firstCol="1" bandRow="1"/>
              <a:tblGrid>
                <a:gridCol w="6370086">
                  <a:extLst>
                    <a:ext uri="{9D8B030D-6E8A-4147-A177-3AD203B41FA5}">
                      <a16:colId xmlns:a16="http://schemas.microsoft.com/office/drawing/2014/main" val="528127482"/>
                    </a:ext>
                  </a:extLst>
                </a:gridCol>
                <a:gridCol w="1579644">
                  <a:extLst>
                    <a:ext uri="{9D8B030D-6E8A-4147-A177-3AD203B41FA5}">
                      <a16:colId xmlns:a16="http://schemas.microsoft.com/office/drawing/2014/main" val="2083413109"/>
                    </a:ext>
                  </a:extLst>
                </a:gridCol>
                <a:gridCol w="1579644">
                  <a:extLst>
                    <a:ext uri="{9D8B030D-6E8A-4147-A177-3AD203B41FA5}">
                      <a16:colId xmlns:a16="http://schemas.microsoft.com/office/drawing/2014/main" val="3772994439"/>
                    </a:ext>
                  </a:extLst>
                </a:gridCol>
                <a:gridCol w="1596814">
                  <a:extLst>
                    <a:ext uri="{9D8B030D-6E8A-4147-A177-3AD203B41FA5}">
                      <a16:colId xmlns:a16="http://schemas.microsoft.com/office/drawing/2014/main" val="375469034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>
                        <a:buNone/>
                      </a:pPr>
                      <a:endParaRPr lang="en-US" sz="16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4264" marR="64264" marT="8925" marB="892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sz="11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4264" marR="64264" marT="8925" marB="8925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sz="11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4264" marR="64264" marT="8925" marB="8925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sz="11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4264" marR="64264" marT="8925" marB="8925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33738412"/>
                  </a:ext>
                </a:extLst>
              </a:tr>
              <a:tr h="635169"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sz="1100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4264" marR="64264" marT="8925" marB="892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buNone/>
                      </a:pPr>
                      <a:r>
                        <a:rPr lang="en-US" sz="1800" b="1"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Aptos" panose="020B0004020202020204" pitchFamily="34" charset="0"/>
                        </a:rPr>
                        <a:t>Request</a:t>
                      </a:r>
                      <a:endParaRPr lang="en-US" sz="16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4264" marR="64264" marT="8925" marB="89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buNone/>
                      </a:pPr>
                      <a:r>
                        <a:rPr lang="en-US" sz="1800" b="1"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Aptos" panose="020B0004020202020204" pitchFamily="34" charset="0"/>
                        </a:rPr>
                        <a:t>Revenue / Offset</a:t>
                      </a:r>
                      <a:endParaRPr lang="en-US" sz="16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4264" marR="64264" marT="8925" marB="89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buNone/>
                      </a:pPr>
                      <a:r>
                        <a:rPr lang="en-US" sz="18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Aptos" panose="020B0004020202020204" pitchFamily="34" charset="0"/>
                        </a:rPr>
                        <a:t>Total Request</a:t>
                      </a:r>
                      <a:endParaRPr lang="en-US" sz="16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4264" marR="64264" marT="8925" marB="8925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87352231"/>
                  </a:ext>
                </a:extLst>
              </a:tr>
              <a:tr h="317584">
                <a:tc gridSpan="4">
                  <a:txBody>
                    <a:bodyPr/>
                    <a:lstStyle/>
                    <a:p>
                      <a:pPr marL="0" marR="0" algn="l">
                        <a:buNone/>
                      </a:pPr>
                      <a:r>
                        <a:rPr lang="en-US" sz="1800" b="1" dirty="0"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Aptos" panose="020B0004020202020204" pitchFamily="34" charset="0"/>
                        </a:rPr>
                        <a:t>CITY ADMINISTRATION SUPPLEMENTAL CONSIDERATIONS</a:t>
                      </a:r>
                      <a:endParaRPr lang="en-US" sz="16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4264" marR="64264" marT="8925" marB="8925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54924901"/>
                  </a:ext>
                </a:extLst>
              </a:tr>
              <a:tr h="317584">
                <a:tc>
                  <a:txBody>
                    <a:bodyPr/>
                    <a:lstStyle/>
                    <a:p>
                      <a:pPr marL="0" marR="0" algn="l">
                        <a:buNone/>
                      </a:pPr>
                      <a:r>
                        <a:rPr lang="en-US" sz="1800" dirty="0"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Aptos" panose="020B0004020202020204" pitchFamily="34" charset="0"/>
                        </a:rPr>
                        <a:t> Maine Drug Enforcement Agent </a:t>
                      </a:r>
                      <a:endParaRPr lang="en-US" sz="16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4264" marR="64264" marT="8925" marB="8925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buNone/>
                      </a:pPr>
                      <a:r>
                        <a:rPr lang="en-US" sz="1800"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Aptos" panose="020B0004020202020204" pitchFamily="34" charset="0"/>
                        </a:rPr>
                        <a:t> 151,595 </a:t>
                      </a:r>
                      <a:endParaRPr lang="en-US" sz="16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4264" marR="64264" marT="8925" marB="8925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buNone/>
                      </a:pPr>
                      <a:r>
                        <a:rPr lang="en-US" sz="1800"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Aptos" panose="020B0004020202020204" pitchFamily="34" charset="0"/>
                        </a:rPr>
                        <a:t> 151,595 </a:t>
                      </a:r>
                      <a:endParaRPr lang="en-US" sz="16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4264" marR="64264" marT="8925" marB="8925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buNone/>
                      </a:pPr>
                      <a:r>
                        <a:rPr lang="en-US" sz="1800"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Aptos" panose="020B0004020202020204" pitchFamily="34" charset="0"/>
                        </a:rPr>
                        <a:t> - </a:t>
                      </a:r>
                      <a:endParaRPr lang="en-US" sz="16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4264" marR="64264" marT="8925" marB="8925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13607892"/>
                  </a:ext>
                </a:extLst>
              </a:tr>
              <a:tr h="317584">
                <a:tc>
                  <a:txBody>
                    <a:bodyPr/>
                    <a:lstStyle/>
                    <a:p>
                      <a:pPr marL="0" marR="0" algn="l">
                        <a:buNone/>
                      </a:pPr>
                      <a:r>
                        <a:rPr lang="en-US" sz="1800" dirty="0"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Aptos" panose="020B0004020202020204" pitchFamily="34" charset="0"/>
                        </a:rPr>
                        <a:t> Automatic License Plate Reader (FLOCK Cameras) </a:t>
                      </a:r>
                      <a:endParaRPr lang="en-US" sz="16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4264" marR="64264" marT="8925" marB="8925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buNone/>
                      </a:pPr>
                      <a:r>
                        <a:rPr lang="en-US" sz="1800"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Aptos" panose="020B0004020202020204" pitchFamily="34" charset="0"/>
                        </a:rPr>
                        <a:t> 24,000 </a:t>
                      </a:r>
                      <a:endParaRPr lang="en-US" sz="16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4264" marR="64264" marT="8925" marB="8925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buNone/>
                      </a:pPr>
                      <a:r>
                        <a:rPr lang="en-US" sz="1800"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Aptos" panose="020B0004020202020204" pitchFamily="34" charset="0"/>
                        </a:rPr>
                        <a:t> - </a:t>
                      </a:r>
                      <a:endParaRPr lang="en-US" sz="16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4264" marR="64264" marT="8925" marB="8925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buNone/>
                      </a:pPr>
                      <a:r>
                        <a:rPr lang="en-US" sz="1800"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Aptos" panose="020B0004020202020204" pitchFamily="34" charset="0"/>
                        </a:rPr>
                        <a:t> 24,000 </a:t>
                      </a:r>
                      <a:endParaRPr lang="en-US" sz="16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4264" marR="64264" marT="8925" marB="8925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6323548"/>
                  </a:ext>
                </a:extLst>
              </a:tr>
              <a:tr h="317584">
                <a:tc gridSpan="4">
                  <a:txBody>
                    <a:bodyPr/>
                    <a:lstStyle/>
                    <a:p>
                      <a:pPr marL="0" marR="0" algn="l">
                        <a:buNone/>
                      </a:pPr>
                      <a:r>
                        <a:rPr lang="en-US" sz="1800" b="1" dirty="0"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Aptos" panose="020B0004020202020204" pitchFamily="34" charset="0"/>
                        </a:rPr>
                        <a:t>CITY COUNCIL SUPPLEMENTAL CONSIDERATIONS</a:t>
                      </a:r>
                      <a:endParaRPr lang="en-US" sz="16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4264" marR="64264" marT="8925" marB="8925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04316307"/>
                  </a:ext>
                </a:extLst>
              </a:tr>
              <a:tr h="317584">
                <a:tc>
                  <a:txBody>
                    <a:bodyPr/>
                    <a:lstStyle/>
                    <a:p>
                      <a:pPr marL="0" marR="0" algn="l">
                        <a:buNone/>
                      </a:pPr>
                      <a:r>
                        <a:rPr lang="en-US" sz="1800" dirty="0"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Aptos" panose="020B0004020202020204" pitchFamily="34" charset="0"/>
                        </a:rPr>
                        <a:t> Parks Department - Councilor Walker </a:t>
                      </a:r>
                      <a:endParaRPr lang="en-US" sz="16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4264" marR="64264" marT="8925" marB="8925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buNone/>
                      </a:pPr>
                      <a:r>
                        <a:rPr lang="en-US" sz="1800"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Aptos" panose="020B0004020202020204" pitchFamily="34" charset="0"/>
                        </a:rPr>
                        <a:t> TBD </a:t>
                      </a:r>
                      <a:endParaRPr lang="en-US" sz="16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4264" marR="64264" marT="8925" marB="8925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buNone/>
                      </a:pPr>
                      <a:r>
                        <a:rPr lang="en-US" sz="1800"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Aptos" panose="020B0004020202020204" pitchFamily="34" charset="0"/>
                        </a:rPr>
                        <a:t>TBD</a:t>
                      </a:r>
                      <a:endParaRPr lang="en-US" sz="16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4264" marR="64264" marT="8925" marB="8925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buNone/>
                      </a:pPr>
                      <a:r>
                        <a:rPr lang="en-US" sz="1800"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Aptos" panose="020B0004020202020204" pitchFamily="34" charset="0"/>
                        </a:rPr>
                        <a:t>TBD</a:t>
                      </a:r>
                      <a:endParaRPr lang="en-US" sz="16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4264" marR="64264" marT="8925" marB="8925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23096980"/>
                  </a:ext>
                </a:extLst>
              </a:tr>
              <a:tr h="317584">
                <a:tc gridSpan="4">
                  <a:txBody>
                    <a:bodyPr/>
                    <a:lstStyle/>
                    <a:p>
                      <a:pPr marL="0" marR="0" algn="l">
                        <a:buNone/>
                      </a:pPr>
                      <a:r>
                        <a:rPr lang="en-US" sz="1800" b="1" dirty="0"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Aptos" panose="020B0004020202020204" pitchFamily="34" charset="0"/>
                        </a:rPr>
                        <a:t>NON-MUNICIPAL SUPPLEMENTAL REQUESTS</a:t>
                      </a:r>
                      <a:endParaRPr lang="en-US" sz="16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4264" marR="64264" marT="8925" marB="8925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15031002"/>
                  </a:ext>
                </a:extLst>
              </a:tr>
              <a:tr h="317584">
                <a:tc>
                  <a:txBody>
                    <a:bodyPr/>
                    <a:lstStyle/>
                    <a:p>
                      <a:pPr marL="0" marR="0" algn="l">
                        <a:buNone/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Aptos" panose="020B0004020202020204" pitchFamily="34" charset="0"/>
                        </a:rPr>
                        <a:t> LA Arts</a:t>
                      </a:r>
                      <a:endParaRPr lang="en-US" sz="16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4264" marR="64264" marT="8925" marB="8925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buNone/>
                      </a:pPr>
                      <a:r>
                        <a:rPr lang="en-US" sz="1800"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Aptos" panose="020B0004020202020204" pitchFamily="34" charset="0"/>
                        </a:rPr>
                        <a:t>32,500 </a:t>
                      </a:r>
                      <a:endParaRPr lang="en-US" sz="16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4264" marR="64264" marT="8925" marB="8925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buNone/>
                      </a:pPr>
                      <a:r>
                        <a:rPr lang="en-US" sz="1800"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Aptos" panose="020B0004020202020204" pitchFamily="34" charset="0"/>
                        </a:rPr>
                        <a:t> -   </a:t>
                      </a:r>
                      <a:endParaRPr lang="en-US" sz="16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4264" marR="64264" marT="8925" marB="8925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buNone/>
                      </a:pPr>
                      <a:r>
                        <a:rPr lang="en-US" sz="1800" dirty="0"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Aptos" panose="020B0004020202020204" pitchFamily="34" charset="0"/>
                        </a:rPr>
                        <a:t> -    </a:t>
                      </a:r>
                      <a:endParaRPr lang="en-US" sz="16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4264" marR="64264" marT="8925" marB="8925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86763182"/>
                  </a:ext>
                </a:extLst>
              </a:tr>
              <a:tr h="317584">
                <a:tc>
                  <a:txBody>
                    <a:bodyPr/>
                    <a:lstStyle/>
                    <a:p>
                      <a:pPr marL="0" marR="0" algn="l">
                        <a:buNone/>
                      </a:pPr>
                      <a:r>
                        <a:rPr lang="en-US" sz="1800" dirty="0"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Aptos" panose="020B0004020202020204" pitchFamily="34" charset="0"/>
                        </a:rPr>
                        <a:t> Hailey Hugs</a:t>
                      </a:r>
                      <a:endParaRPr lang="en-US" sz="16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4264" marR="64264" marT="8925" marB="8925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buNone/>
                      </a:pPr>
                      <a:r>
                        <a:rPr lang="en-US" sz="1800"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Aptos" panose="020B0004020202020204" pitchFamily="34" charset="0"/>
                        </a:rPr>
                        <a:t>100 </a:t>
                      </a:r>
                      <a:endParaRPr lang="en-US" sz="16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4264" marR="64264" marT="8925" marB="8925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buNone/>
                      </a:pPr>
                      <a:r>
                        <a:rPr lang="en-US" sz="1800"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Aptos" panose="020B0004020202020204" pitchFamily="34" charset="0"/>
                        </a:rPr>
                        <a:t> - </a:t>
                      </a:r>
                      <a:endParaRPr lang="en-US" sz="16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4264" marR="64264" marT="8925" marB="8925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buNone/>
                      </a:pPr>
                      <a:r>
                        <a:rPr lang="en-US" sz="1800"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Aptos" panose="020B0004020202020204" pitchFamily="34" charset="0"/>
                        </a:rPr>
                        <a:t> 100 </a:t>
                      </a:r>
                      <a:endParaRPr lang="en-US" sz="16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4264" marR="64264" marT="8925" marB="8925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69495487"/>
                  </a:ext>
                </a:extLst>
              </a:tr>
              <a:tr h="317584">
                <a:tc>
                  <a:txBody>
                    <a:bodyPr/>
                    <a:lstStyle/>
                    <a:p>
                      <a:pPr marL="0" marR="0" algn="l">
                        <a:buNone/>
                      </a:pPr>
                      <a:r>
                        <a:rPr lang="en-US" sz="1800" dirty="0"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Aptos" panose="020B0004020202020204" pitchFamily="34" charset="0"/>
                        </a:rPr>
                        <a:t> Drop-In Center Services (revenue reduction 121 Mill Street) </a:t>
                      </a:r>
                      <a:endParaRPr lang="en-US" sz="16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4264" marR="64264" marT="8925" marB="8925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buNone/>
                      </a:pPr>
                      <a:r>
                        <a:rPr lang="en-US" sz="1800"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Aptos" panose="020B0004020202020204" pitchFamily="34" charset="0"/>
                        </a:rPr>
                        <a:t> 43,000 </a:t>
                      </a:r>
                      <a:endParaRPr lang="en-US" sz="16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4264" marR="64264" marT="8925" marB="8925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buNone/>
                      </a:pPr>
                      <a:r>
                        <a:rPr lang="en-US" sz="1800"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Aptos" panose="020B0004020202020204" pitchFamily="34" charset="0"/>
                        </a:rPr>
                        <a:t> - </a:t>
                      </a:r>
                      <a:endParaRPr lang="en-US" sz="16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4264" marR="64264" marT="8925" marB="8925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buNone/>
                      </a:pPr>
                      <a:r>
                        <a:rPr lang="en-US" sz="1800"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Aptos" panose="020B0004020202020204" pitchFamily="34" charset="0"/>
                        </a:rPr>
                        <a:t> 43,000 </a:t>
                      </a:r>
                      <a:endParaRPr lang="en-US" sz="16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4264" marR="64264" marT="8925" marB="8925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91446706"/>
                  </a:ext>
                </a:extLst>
              </a:tr>
              <a:tr h="317584">
                <a:tc>
                  <a:txBody>
                    <a:bodyPr/>
                    <a:lstStyle/>
                    <a:p>
                      <a:pPr marL="0" marR="0" algn="l">
                        <a:buNone/>
                      </a:pPr>
                      <a:r>
                        <a:rPr lang="en-US" sz="1800" dirty="0"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Aptos" panose="020B0004020202020204" pitchFamily="34" charset="0"/>
                        </a:rPr>
                        <a:t> Life Flight </a:t>
                      </a:r>
                      <a:endParaRPr lang="en-US" sz="16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4264" marR="64264" marT="8925" marB="8925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buNone/>
                      </a:pPr>
                      <a:r>
                        <a:rPr lang="en-US" sz="1800"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Aptos" panose="020B0004020202020204" pitchFamily="34" charset="0"/>
                        </a:rPr>
                        <a:t> 2,000 </a:t>
                      </a:r>
                      <a:endParaRPr lang="en-US" sz="16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4264" marR="64264" marT="8925" marB="8925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buNone/>
                      </a:pPr>
                      <a:r>
                        <a:rPr lang="en-US" sz="1800"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Aptos" panose="020B0004020202020204" pitchFamily="34" charset="0"/>
                        </a:rPr>
                        <a:t> - </a:t>
                      </a:r>
                      <a:endParaRPr lang="en-US" sz="16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4264" marR="64264" marT="8925" marB="8925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buNone/>
                      </a:pPr>
                      <a:r>
                        <a:rPr lang="en-US" sz="1800" dirty="0"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Aptos" panose="020B0004020202020204" pitchFamily="34" charset="0"/>
                        </a:rPr>
                        <a:t> 2,000 </a:t>
                      </a:r>
                      <a:endParaRPr lang="en-US" sz="16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4264" marR="64264" marT="8925" marB="8925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136926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5997177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809461-2FAB-E8A7-41C4-B4C44614B39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742328" y="179295"/>
            <a:ext cx="7449671" cy="1039906"/>
          </a:xfrm>
        </p:spPr>
        <p:txBody>
          <a:bodyPr>
            <a:normAutofit fontScale="90000"/>
          </a:bodyPr>
          <a:lstStyle/>
          <a:p>
            <a:r>
              <a:rPr lang="en-US" dirty="0"/>
              <a:t>Budget Schedule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91FBF43-A449-D784-932F-94E9B695A96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46774" y="648677"/>
            <a:ext cx="2913529" cy="570524"/>
          </a:xfrm>
        </p:spPr>
        <p:txBody>
          <a:bodyPr>
            <a:normAutofit/>
          </a:bodyPr>
          <a:lstStyle/>
          <a:p>
            <a:r>
              <a:rPr lang="en-US" sz="1800" dirty="0"/>
              <a:t>* Tentative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A824D96-975E-32CE-C7EA-E56A963DFC13}"/>
              </a:ext>
            </a:extLst>
          </p:cNvPr>
          <p:cNvSpPr/>
          <p:nvPr/>
        </p:nvSpPr>
        <p:spPr>
          <a:xfrm>
            <a:off x="10542494" y="5360894"/>
            <a:ext cx="1649506" cy="149710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A4720C63-DF2B-C6E3-90B8-64E249587A6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81131317"/>
              </p:ext>
            </p:extLst>
          </p:nvPr>
        </p:nvGraphicFramePr>
        <p:xfrm>
          <a:off x="403411" y="1290918"/>
          <a:ext cx="11232777" cy="5242696"/>
        </p:xfrm>
        <a:graphic>
          <a:graphicData uri="http://schemas.openxmlformats.org/drawingml/2006/table">
            <a:tbl>
              <a:tblPr firstRow="1" firstCol="1" bandRow="1"/>
              <a:tblGrid>
                <a:gridCol w="2578953">
                  <a:extLst>
                    <a:ext uri="{9D8B030D-6E8A-4147-A177-3AD203B41FA5}">
                      <a16:colId xmlns:a16="http://schemas.microsoft.com/office/drawing/2014/main" val="2145313145"/>
                    </a:ext>
                  </a:extLst>
                </a:gridCol>
                <a:gridCol w="8653824">
                  <a:extLst>
                    <a:ext uri="{9D8B030D-6E8A-4147-A177-3AD203B41FA5}">
                      <a16:colId xmlns:a16="http://schemas.microsoft.com/office/drawing/2014/main" val="4025035532"/>
                    </a:ext>
                  </a:extLst>
                </a:gridCol>
              </a:tblGrid>
              <a:tr h="48657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000" b="1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Date</a:t>
                      </a:r>
                      <a:endParaRPr lang="en-US" sz="16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53" marR="505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000" b="1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Event </a:t>
                      </a:r>
                      <a:endParaRPr lang="en-US" sz="1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53" marR="505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73078958"/>
                  </a:ext>
                </a:extLst>
              </a:tr>
              <a:tr h="256093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600" strike="sngStrike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February 2, 2026</a:t>
                      </a:r>
                      <a:endParaRPr lang="en-US" sz="1600" strike="sngStrike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53" marR="505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>
                        <a:lnSpc>
                          <a:spcPct val="107000"/>
                        </a:lnSpc>
                        <a:spcAft>
                          <a:spcPts val="800"/>
                        </a:spcAft>
                        <a:buFont typeface="Symbol" panose="05050102010706020507" pitchFamily="18" charset="2"/>
                        <a:buChar char="·"/>
                      </a:pPr>
                      <a:r>
                        <a:rPr lang="en-US" sz="1600" strike="sngStrike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Joint City / School initial budget discussion</a:t>
                      </a:r>
                    </a:p>
                  </a:txBody>
                  <a:tcPr marL="50553" marR="505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96335388"/>
                  </a:ext>
                </a:extLst>
              </a:tr>
              <a:tr h="256093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600" strike="sngStrike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March 2, 2026</a:t>
                      </a:r>
                      <a:endParaRPr lang="en-US" sz="1600" strike="sngStrike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53" marR="505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>
                        <a:lnSpc>
                          <a:spcPct val="107000"/>
                        </a:lnSpc>
                        <a:spcAft>
                          <a:spcPts val="800"/>
                        </a:spcAft>
                        <a:buFont typeface="Symbol" panose="05050102010706020507" pitchFamily="18" charset="2"/>
                        <a:buChar char="·"/>
                      </a:pPr>
                      <a:r>
                        <a:rPr lang="en-US" sz="1600" strike="sngStrike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Budget Workshop</a:t>
                      </a:r>
                    </a:p>
                  </a:txBody>
                  <a:tcPr marL="50553" marR="505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23302049"/>
                  </a:ext>
                </a:extLst>
              </a:tr>
              <a:tr h="256093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6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March 9, 2026</a:t>
                      </a:r>
                      <a:endParaRPr lang="en-US" sz="1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53" marR="505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>
                        <a:lnSpc>
                          <a:spcPct val="107000"/>
                        </a:lnSpc>
                        <a:spcAft>
                          <a:spcPts val="800"/>
                        </a:spcAft>
                        <a:buFont typeface="Symbol" panose="05050102010706020507" pitchFamily="18" charset="2"/>
                        <a:buChar char="·"/>
                      </a:pPr>
                      <a:r>
                        <a:rPr lang="en-US" sz="16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Special Budget workshop</a:t>
                      </a:r>
                    </a:p>
                  </a:txBody>
                  <a:tcPr marL="50553" marR="505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05102293"/>
                  </a:ext>
                </a:extLst>
              </a:tr>
              <a:tr h="256093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6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March 10, 2026</a:t>
                      </a:r>
                      <a:endParaRPr lang="en-US" sz="1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53" marR="505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>
                        <a:lnSpc>
                          <a:spcPct val="107000"/>
                        </a:lnSpc>
                        <a:spcAft>
                          <a:spcPts val="800"/>
                        </a:spcAft>
                        <a:buFont typeface="Symbol" panose="05050102010706020507" pitchFamily="18" charset="2"/>
                        <a:buChar char="·"/>
                      </a:pPr>
                      <a:r>
                        <a:rPr lang="en-US" sz="16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CM presents CIP to Planning Board</a:t>
                      </a:r>
                    </a:p>
                  </a:txBody>
                  <a:tcPr marL="50553" marR="505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94089103"/>
                  </a:ext>
                </a:extLst>
              </a:tr>
              <a:tr h="474031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6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March 16, 2026</a:t>
                      </a:r>
                      <a:endParaRPr lang="en-US" sz="1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53" marR="505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>
                        <a:lnSpc>
                          <a:spcPct val="107000"/>
                        </a:lnSpc>
                        <a:buFont typeface="Symbol" panose="05050102010706020507" pitchFamily="18" charset="2"/>
                        <a:buChar char="·"/>
                      </a:pPr>
                      <a:r>
                        <a:rPr lang="en-US" sz="16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CM Presents Preliminary FY27 Budget and 5-Yr CIP Plan</a:t>
                      </a:r>
                    </a:p>
                    <a:p>
                      <a:pPr marL="342900" marR="0" lvl="0" indent="-342900">
                        <a:lnSpc>
                          <a:spcPct val="107000"/>
                        </a:lnSpc>
                        <a:spcAft>
                          <a:spcPts val="800"/>
                        </a:spcAft>
                        <a:buFont typeface="Symbol" panose="05050102010706020507" pitchFamily="18" charset="2"/>
                        <a:buChar char="·"/>
                      </a:pPr>
                      <a:r>
                        <a:rPr lang="en-US" sz="16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Council Budget Workshop</a:t>
                      </a:r>
                    </a:p>
                  </a:txBody>
                  <a:tcPr marL="50553" marR="505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71090352"/>
                  </a:ext>
                </a:extLst>
              </a:tr>
              <a:tr h="256093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6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March 23, 2026</a:t>
                      </a:r>
                      <a:endParaRPr lang="en-US" sz="1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53" marR="505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>
                        <a:lnSpc>
                          <a:spcPct val="107000"/>
                        </a:lnSpc>
                        <a:spcAft>
                          <a:spcPts val="800"/>
                        </a:spcAft>
                        <a:buFont typeface="Symbol" panose="05050102010706020507" pitchFamily="18" charset="2"/>
                        <a:buChar char="·"/>
                      </a:pPr>
                      <a:r>
                        <a:rPr lang="en-US" sz="16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Special Budget Workshop</a:t>
                      </a:r>
                    </a:p>
                  </a:txBody>
                  <a:tcPr marL="50553" marR="505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73153303"/>
                  </a:ext>
                </a:extLst>
              </a:tr>
              <a:tr h="474031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600" b="1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March 30, 2026</a:t>
                      </a:r>
                      <a:endParaRPr lang="en-US" sz="1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53" marR="505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>
                        <a:lnSpc>
                          <a:spcPct val="107000"/>
                        </a:lnSpc>
                        <a:buFont typeface="Symbol" panose="05050102010706020507" pitchFamily="18" charset="2"/>
                        <a:buChar char="·"/>
                      </a:pPr>
                      <a:r>
                        <a:rPr lang="en-US" sz="1600" b="1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CIP DEADLINE BY CHARTER</a:t>
                      </a:r>
                      <a:endParaRPr lang="en-US" sz="16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marR="0" lvl="0" indent="-342900">
                        <a:lnSpc>
                          <a:spcPct val="107000"/>
                        </a:lnSpc>
                        <a:spcAft>
                          <a:spcPts val="800"/>
                        </a:spcAft>
                        <a:buFont typeface="Symbol" panose="05050102010706020507" pitchFamily="18" charset="2"/>
                        <a:buChar char="·"/>
                      </a:pPr>
                      <a:r>
                        <a:rPr lang="en-US" sz="1600" i="1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TENTATIVE</a:t>
                      </a:r>
                      <a:r>
                        <a:rPr lang="en-US" sz="16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- Special Budget Workshop</a:t>
                      </a:r>
                    </a:p>
                  </a:txBody>
                  <a:tcPr marL="50553" marR="505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2856083"/>
                  </a:ext>
                </a:extLst>
              </a:tr>
              <a:tr h="715184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6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April 6, 2026</a:t>
                      </a:r>
                      <a:endParaRPr lang="en-US" sz="1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53" marR="505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>
                        <a:lnSpc>
                          <a:spcPct val="107000"/>
                        </a:lnSpc>
                        <a:buFont typeface="Symbol" panose="05050102010706020507" pitchFamily="18" charset="2"/>
                        <a:buChar char="·"/>
                      </a:pPr>
                      <a:r>
                        <a:rPr lang="en-US" sz="16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School Budget Presentation</a:t>
                      </a:r>
                    </a:p>
                    <a:p>
                      <a:pPr marL="342900" marR="0" lvl="0" indent="-342900">
                        <a:lnSpc>
                          <a:spcPct val="107000"/>
                        </a:lnSpc>
                        <a:buFont typeface="Symbol" panose="05050102010706020507" pitchFamily="18" charset="2"/>
                        <a:buChar char="·"/>
                      </a:pPr>
                      <a:r>
                        <a:rPr lang="en-US" sz="16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City Manager’s Final Budget</a:t>
                      </a:r>
                    </a:p>
                    <a:p>
                      <a:pPr marL="342900" marR="0" lvl="0" indent="-342900">
                        <a:lnSpc>
                          <a:spcPct val="107000"/>
                        </a:lnSpc>
                        <a:spcAft>
                          <a:spcPts val="800"/>
                        </a:spcAft>
                        <a:buFont typeface="Symbol" panose="05050102010706020507" pitchFamily="18" charset="2"/>
                        <a:buChar char="·"/>
                      </a:pPr>
                      <a:r>
                        <a:rPr lang="en-US" sz="16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Adopt 5-Year CIP Plan</a:t>
                      </a:r>
                    </a:p>
                  </a:txBody>
                  <a:tcPr marL="50553" marR="505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36449010"/>
                  </a:ext>
                </a:extLst>
              </a:tr>
              <a:tr h="256093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6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April 20, 2026</a:t>
                      </a:r>
                      <a:endParaRPr lang="en-US" sz="1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53" marR="505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>
                        <a:lnSpc>
                          <a:spcPct val="107000"/>
                        </a:lnSpc>
                        <a:spcAft>
                          <a:spcPts val="800"/>
                        </a:spcAft>
                        <a:buFont typeface="Symbol" panose="05050102010706020507" pitchFamily="18" charset="2"/>
                        <a:buChar char="·"/>
                      </a:pPr>
                      <a:r>
                        <a:rPr lang="en-US" sz="16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FY27 CIP Review</a:t>
                      </a:r>
                    </a:p>
                  </a:txBody>
                  <a:tcPr marL="50553" marR="505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33524832"/>
                  </a:ext>
                </a:extLst>
              </a:tr>
              <a:tr h="327741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600" b="1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APRIL 30, 2026</a:t>
                      </a:r>
                      <a:endParaRPr lang="en-US" sz="1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53" marR="505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>
                        <a:lnSpc>
                          <a:spcPct val="107000"/>
                        </a:lnSpc>
                        <a:spcAft>
                          <a:spcPts val="800"/>
                        </a:spcAft>
                        <a:buFont typeface="Symbol" panose="05050102010706020507" pitchFamily="18" charset="2"/>
                        <a:buChar char="·"/>
                      </a:pPr>
                      <a:r>
                        <a:rPr lang="en-US" sz="1600" b="1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FINAL DAY TO SUBMIT MANAGER’S BUDGET TO COUNCIL </a:t>
                      </a:r>
                      <a:r>
                        <a:rPr lang="en-US" sz="1600" b="1" kern="100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Aptos" panose="020B0004020202020204" pitchFamily="34" charset="0"/>
                        </a:rPr>
                        <a:t>BY CHARTER</a:t>
                      </a:r>
                      <a:endParaRPr lang="en-US" sz="16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53" marR="505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66289461"/>
                  </a:ext>
                </a:extLst>
              </a:tr>
              <a:tr h="579852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6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May 4, 2026</a:t>
                      </a:r>
                      <a:endParaRPr lang="en-US" sz="1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53" marR="505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>
                        <a:lnSpc>
                          <a:spcPct val="107000"/>
                        </a:lnSpc>
                        <a:buFont typeface="Symbol" panose="05050102010706020507" pitchFamily="18" charset="2"/>
                        <a:buChar char="·"/>
                      </a:pPr>
                      <a:r>
                        <a:rPr lang="en-US" sz="1600" b="1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Adopt School Budget </a:t>
                      </a:r>
                      <a:endParaRPr lang="en-US" sz="1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marR="0" lvl="0" indent="-342900">
                        <a:lnSpc>
                          <a:spcPct val="107000"/>
                        </a:lnSpc>
                        <a:spcAft>
                          <a:spcPts val="800"/>
                        </a:spcAft>
                        <a:buFont typeface="Symbol" panose="05050102010706020507" pitchFamily="18" charset="2"/>
                        <a:buChar char="·"/>
                      </a:pPr>
                      <a:r>
                        <a:rPr lang="en-US" sz="16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Public hearing and first reading on appropriation resolve and CIP bonding</a:t>
                      </a:r>
                    </a:p>
                  </a:txBody>
                  <a:tcPr marL="50553" marR="505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87780583"/>
                  </a:ext>
                </a:extLst>
              </a:tr>
              <a:tr h="256093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6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May 18, 2026</a:t>
                      </a:r>
                      <a:endParaRPr lang="en-US" sz="1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53" marR="505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>
                        <a:lnSpc>
                          <a:spcPct val="107000"/>
                        </a:lnSpc>
                        <a:spcAft>
                          <a:spcPts val="800"/>
                        </a:spcAft>
                        <a:buFont typeface="Symbol" panose="05050102010706020507" pitchFamily="18" charset="2"/>
                        <a:buChar char="·"/>
                      </a:pPr>
                      <a:r>
                        <a:rPr lang="en-US" sz="16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Second Reading on appropriation resolve and CIP bonding</a:t>
                      </a:r>
                    </a:p>
                  </a:txBody>
                  <a:tcPr marL="50553" marR="505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10704766"/>
                  </a:ext>
                </a:extLst>
              </a:tr>
              <a:tr h="256093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600" b="1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June 30, 2026</a:t>
                      </a:r>
                      <a:endParaRPr lang="en-US" sz="16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53" marR="505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>
                        <a:lnSpc>
                          <a:spcPct val="107000"/>
                        </a:lnSpc>
                        <a:spcAft>
                          <a:spcPts val="800"/>
                        </a:spcAft>
                        <a:buFont typeface="Symbol" panose="05050102010706020507" pitchFamily="18" charset="2"/>
                        <a:buChar char="·"/>
                      </a:pPr>
                      <a:r>
                        <a:rPr lang="en-US" sz="1600" b="1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FINAL BUDGET ADOPTION DEADLINE BY CHARTER</a:t>
                      </a:r>
                      <a:endParaRPr lang="en-US" sz="16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53" marR="505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9892425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745398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1B9487-AA26-2629-934C-3EDF3C29C1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KEY CONTEXT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7BD975D-39D4-83BA-C482-E5854C3C7C5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306" y="1780338"/>
            <a:ext cx="11048693" cy="5077662"/>
          </a:xfrm>
        </p:spPr>
        <p:txBody>
          <a:bodyPr>
            <a:normAutofit/>
          </a:bodyPr>
          <a:lstStyle/>
          <a:p>
            <a:pPr algn="l"/>
            <a:r>
              <a:rPr lang="en-US" sz="4800" b="1" dirty="0"/>
              <a:t>Council directive: No new programs</a:t>
            </a:r>
          </a:p>
          <a:p>
            <a:pPr marL="685800" indent="-685800" algn="l">
              <a:buFont typeface="Arial" panose="020B0604020202020204" pitchFamily="34" charset="0"/>
              <a:buChar char="•"/>
            </a:pPr>
            <a:r>
              <a:rPr lang="en-US" sz="4800" dirty="0"/>
              <a:t>Budget maintains current programs    and services</a:t>
            </a:r>
          </a:p>
          <a:p>
            <a:pPr marL="685800" indent="-685800" algn="l">
              <a:buFont typeface="Arial" panose="020B0604020202020204" pitchFamily="34" charset="0"/>
              <a:buChar char="•"/>
            </a:pPr>
            <a:r>
              <a:rPr lang="en-US" sz="4800" dirty="0"/>
              <a:t>Focus on sustaining operations and contractual obligations</a:t>
            </a:r>
          </a:p>
        </p:txBody>
      </p:sp>
    </p:spTree>
    <p:extLst>
      <p:ext uri="{BB962C8B-B14F-4D97-AF65-F5344CB8AC3E}">
        <p14:creationId xmlns:p14="http://schemas.microsoft.com/office/powerpoint/2010/main" val="32350793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F32D5C1B-1E17-8723-9BA3-DB37CAEDAAF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34315285"/>
              </p:ext>
            </p:extLst>
          </p:nvPr>
        </p:nvGraphicFramePr>
        <p:xfrm>
          <a:off x="296028" y="1588333"/>
          <a:ext cx="11390394" cy="3546780"/>
        </p:xfrm>
        <a:graphic>
          <a:graphicData uri="http://schemas.openxmlformats.org/drawingml/2006/table">
            <a:tbl>
              <a:tblPr/>
              <a:tblGrid>
                <a:gridCol w="4310863">
                  <a:extLst>
                    <a:ext uri="{9D8B030D-6E8A-4147-A177-3AD203B41FA5}">
                      <a16:colId xmlns:a16="http://schemas.microsoft.com/office/drawing/2014/main" val="2802366048"/>
                    </a:ext>
                  </a:extLst>
                </a:gridCol>
                <a:gridCol w="170006">
                  <a:extLst>
                    <a:ext uri="{9D8B030D-6E8A-4147-A177-3AD203B41FA5}">
                      <a16:colId xmlns:a16="http://schemas.microsoft.com/office/drawing/2014/main" val="1534866991"/>
                    </a:ext>
                  </a:extLst>
                </a:gridCol>
                <a:gridCol w="1384333">
                  <a:extLst>
                    <a:ext uri="{9D8B030D-6E8A-4147-A177-3AD203B41FA5}">
                      <a16:colId xmlns:a16="http://schemas.microsoft.com/office/drawing/2014/main" val="2989716662"/>
                    </a:ext>
                  </a:extLst>
                </a:gridCol>
                <a:gridCol w="1384333">
                  <a:extLst>
                    <a:ext uri="{9D8B030D-6E8A-4147-A177-3AD203B41FA5}">
                      <a16:colId xmlns:a16="http://schemas.microsoft.com/office/drawing/2014/main" val="1065617308"/>
                    </a:ext>
                  </a:extLst>
                </a:gridCol>
                <a:gridCol w="1384333">
                  <a:extLst>
                    <a:ext uri="{9D8B030D-6E8A-4147-A177-3AD203B41FA5}">
                      <a16:colId xmlns:a16="http://schemas.microsoft.com/office/drawing/2014/main" val="837285224"/>
                    </a:ext>
                  </a:extLst>
                </a:gridCol>
                <a:gridCol w="1262902">
                  <a:extLst>
                    <a:ext uri="{9D8B030D-6E8A-4147-A177-3AD203B41FA5}">
                      <a16:colId xmlns:a16="http://schemas.microsoft.com/office/drawing/2014/main" val="625356902"/>
                    </a:ext>
                  </a:extLst>
                </a:gridCol>
                <a:gridCol w="170006">
                  <a:extLst>
                    <a:ext uri="{9D8B030D-6E8A-4147-A177-3AD203B41FA5}">
                      <a16:colId xmlns:a16="http://schemas.microsoft.com/office/drawing/2014/main" val="1008698578"/>
                    </a:ext>
                  </a:extLst>
                </a:gridCol>
                <a:gridCol w="1323618">
                  <a:extLst>
                    <a:ext uri="{9D8B030D-6E8A-4147-A177-3AD203B41FA5}">
                      <a16:colId xmlns:a16="http://schemas.microsoft.com/office/drawing/2014/main" val="1202834378"/>
                    </a:ext>
                  </a:extLst>
                </a:gridCol>
              </a:tblGrid>
              <a:tr h="354678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b="1" i="0" u="sng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Municipal Services</a:t>
                      </a:r>
                    </a:p>
                  </a:txBody>
                  <a:tcPr marL="6214" marR="6214" marT="6214" marB="29829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214" marR="6214" marT="6214" marB="29829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214" marR="6214" marT="6214" marB="29829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214" marR="6214" marT="6214" marB="29829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214" marR="6214" marT="6214" marB="29829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8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214" marR="6214" marT="6214" marB="29829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99669947"/>
                  </a:ext>
                </a:extLst>
              </a:tr>
              <a:tr h="354678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General Government</a:t>
                      </a:r>
                    </a:p>
                  </a:txBody>
                  <a:tcPr marL="6214" marR="6214" marT="6214" marB="29829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214" marR="6214" marT="6214" marB="29829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800" b="0" i="0" u="none" strike="noStrike">
                          <a:effectLst/>
                          <a:latin typeface="Arial" panose="020B0604020202020204" pitchFamily="34" charset="0"/>
                        </a:rPr>
                        <a:t>7,698,584 </a:t>
                      </a:r>
                    </a:p>
                  </a:txBody>
                  <a:tcPr marL="6214" marR="6214" marT="6214" marB="29829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800" b="0" i="0" u="none" strike="noStrike">
                          <a:effectLst/>
                          <a:latin typeface="Arial" panose="020B0604020202020204" pitchFamily="34" charset="0"/>
                        </a:rPr>
                        <a:t>8,850,771 </a:t>
                      </a:r>
                    </a:p>
                  </a:txBody>
                  <a:tcPr marL="6214" marR="6214" marT="6214" marB="29829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800" b="0" i="0" u="none" strike="noStrike">
                          <a:effectLst/>
                          <a:latin typeface="Arial" panose="020B0604020202020204" pitchFamily="34" charset="0"/>
                        </a:rPr>
                        <a:t>8,842,375 </a:t>
                      </a:r>
                    </a:p>
                  </a:txBody>
                  <a:tcPr marL="6214" marR="6214" marT="6214" marB="29829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800" b="0" i="0" u="none" strike="noStrike">
                          <a:effectLst/>
                          <a:latin typeface="Arial" panose="020B0604020202020204" pitchFamily="34" charset="0"/>
                        </a:rPr>
                        <a:t>(8,396)</a:t>
                      </a:r>
                    </a:p>
                  </a:txBody>
                  <a:tcPr marL="6214" marR="6214" marT="6214" marB="29829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14" marR="6214" marT="6214" marB="29829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800" b="0" i="0" u="none" strike="noStrike">
                          <a:effectLst/>
                          <a:latin typeface="Arial" panose="020B0604020202020204" pitchFamily="34" charset="0"/>
                        </a:rPr>
                        <a:t>-0.09%</a:t>
                      </a:r>
                    </a:p>
                  </a:txBody>
                  <a:tcPr marL="6214" marR="6214" marT="6214" marB="29829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5667926"/>
                  </a:ext>
                </a:extLst>
              </a:tr>
              <a:tr h="354678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Fringe Benefits</a:t>
                      </a:r>
                    </a:p>
                  </a:txBody>
                  <a:tcPr marL="6214" marR="6214" marT="6214" marB="29829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214" marR="6214" marT="6214" marB="29829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800" b="0" i="0" u="none" strike="noStrike">
                          <a:effectLst/>
                          <a:latin typeface="Arial" panose="020B0604020202020204" pitchFamily="34" charset="0"/>
                        </a:rPr>
                        <a:t>8,543,227 </a:t>
                      </a:r>
                    </a:p>
                  </a:txBody>
                  <a:tcPr marL="6214" marR="6214" marT="6214" marB="29829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800" b="0" i="0" u="none" strike="noStrike">
                          <a:effectLst/>
                          <a:latin typeface="Arial" panose="020B0604020202020204" pitchFamily="34" charset="0"/>
                        </a:rPr>
                        <a:t>8,899,292 </a:t>
                      </a:r>
                    </a:p>
                  </a:txBody>
                  <a:tcPr marL="6214" marR="6214" marT="6214" marB="29829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800" b="0" i="0" u="none" strike="noStrike">
                          <a:effectLst/>
                          <a:latin typeface="Arial" panose="020B0604020202020204" pitchFamily="34" charset="0"/>
                        </a:rPr>
                        <a:t>9,792,831 </a:t>
                      </a:r>
                    </a:p>
                  </a:txBody>
                  <a:tcPr marL="6214" marR="6214" marT="6214" marB="29829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800" b="0" i="0" u="none" strike="noStrike">
                          <a:effectLst/>
                          <a:latin typeface="Arial" panose="020B0604020202020204" pitchFamily="34" charset="0"/>
                        </a:rPr>
                        <a:t>893,539 </a:t>
                      </a:r>
                    </a:p>
                  </a:txBody>
                  <a:tcPr marL="6214" marR="6214" marT="6214" marB="29829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14" marR="6214" marT="6214" marB="29829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800" b="0" i="0" u="none" strike="noStrike">
                          <a:effectLst/>
                          <a:latin typeface="Arial" panose="020B0604020202020204" pitchFamily="34" charset="0"/>
                        </a:rPr>
                        <a:t>10.04%</a:t>
                      </a:r>
                    </a:p>
                  </a:txBody>
                  <a:tcPr marL="6214" marR="6214" marT="6214" marB="29829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89229166"/>
                  </a:ext>
                </a:extLst>
              </a:tr>
              <a:tr h="354678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Information Technology</a:t>
                      </a:r>
                    </a:p>
                  </a:txBody>
                  <a:tcPr marL="6214" marR="6214" marT="6214" marB="29829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214" marR="6214" marT="6214" marB="29829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800" b="0" i="0" u="none" strike="noStrike">
                          <a:effectLst/>
                          <a:latin typeface="Arial" panose="020B0604020202020204" pitchFamily="34" charset="0"/>
                        </a:rPr>
                        <a:t>1,082,514 </a:t>
                      </a:r>
                    </a:p>
                  </a:txBody>
                  <a:tcPr marL="6214" marR="6214" marT="6214" marB="29829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800" b="0" i="0" u="none" strike="noStrike">
                          <a:effectLst/>
                          <a:latin typeface="Arial" panose="020B0604020202020204" pitchFamily="34" charset="0"/>
                        </a:rPr>
                        <a:t>1,095,845 </a:t>
                      </a:r>
                    </a:p>
                  </a:txBody>
                  <a:tcPr marL="6214" marR="6214" marT="6214" marB="29829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800" b="0" i="0" u="none" strike="noStrike">
                          <a:effectLst/>
                          <a:latin typeface="Arial" panose="020B0604020202020204" pitchFamily="34" charset="0"/>
                        </a:rPr>
                        <a:t>1,297,249 </a:t>
                      </a:r>
                    </a:p>
                  </a:txBody>
                  <a:tcPr marL="6214" marR="6214" marT="6214" marB="29829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800" b="0" i="0" u="none" strike="noStrike">
                          <a:effectLst/>
                          <a:latin typeface="Arial" panose="020B0604020202020204" pitchFamily="34" charset="0"/>
                        </a:rPr>
                        <a:t>201,404 </a:t>
                      </a:r>
                    </a:p>
                  </a:txBody>
                  <a:tcPr marL="6214" marR="6214" marT="6214" marB="29829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14" marR="6214" marT="6214" marB="29829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800" b="0" i="0" u="none" strike="noStrike">
                          <a:effectLst/>
                          <a:latin typeface="Arial" panose="020B0604020202020204" pitchFamily="34" charset="0"/>
                        </a:rPr>
                        <a:t>18.38%</a:t>
                      </a:r>
                    </a:p>
                  </a:txBody>
                  <a:tcPr marL="6214" marR="6214" marT="6214" marB="29829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11264454"/>
                  </a:ext>
                </a:extLst>
              </a:tr>
              <a:tr h="354678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Fire &amp; EMS Transport</a:t>
                      </a:r>
                    </a:p>
                  </a:txBody>
                  <a:tcPr marL="6214" marR="6214" marT="6214" marB="29829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214" marR="6214" marT="6214" marB="29829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800" b="0" i="0" u="none" strike="noStrike">
                          <a:effectLst/>
                          <a:latin typeface="Arial" panose="020B0604020202020204" pitchFamily="34" charset="0"/>
                        </a:rPr>
                        <a:t>6,813,374 </a:t>
                      </a:r>
                    </a:p>
                  </a:txBody>
                  <a:tcPr marL="6214" marR="6214" marT="6214" marB="29829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800" b="0" i="0" u="none" strike="noStrike">
                          <a:effectLst/>
                          <a:latin typeface="Arial" panose="020B0604020202020204" pitchFamily="34" charset="0"/>
                        </a:rPr>
                        <a:t>6,770,859 </a:t>
                      </a:r>
                    </a:p>
                  </a:txBody>
                  <a:tcPr marL="6214" marR="6214" marT="6214" marB="29829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800" b="0" i="0" u="none" strike="noStrike">
                          <a:effectLst/>
                          <a:latin typeface="Arial" panose="020B0604020202020204" pitchFamily="34" charset="0"/>
                        </a:rPr>
                        <a:t>7,151,110 </a:t>
                      </a:r>
                    </a:p>
                  </a:txBody>
                  <a:tcPr marL="6214" marR="6214" marT="6214" marB="29829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800" b="0" i="0" u="none" strike="noStrike">
                          <a:effectLst/>
                          <a:latin typeface="Arial" panose="020B0604020202020204" pitchFamily="34" charset="0"/>
                        </a:rPr>
                        <a:t>380,251 </a:t>
                      </a:r>
                    </a:p>
                  </a:txBody>
                  <a:tcPr marL="6214" marR="6214" marT="6214" marB="29829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14" marR="6214" marT="6214" marB="29829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800" b="0" i="0" u="none" strike="noStrike" dirty="0">
                          <a:effectLst/>
                          <a:latin typeface="Arial" panose="020B0604020202020204" pitchFamily="34" charset="0"/>
                        </a:rPr>
                        <a:t>5.62%</a:t>
                      </a:r>
                    </a:p>
                  </a:txBody>
                  <a:tcPr marL="6214" marR="6214" marT="6214" marB="29829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59541541"/>
                  </a:ext>
                </a:extLst>
              </a:tr>
              <a:tr h="354678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Police</a:t>
                      </a:r>
                    </a:p>
                  </a:txBody>
                  <a:tcPr marL="6214" marR="6214" marT="6214" marB="29829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214" marR="6214" marT="6214" marB="29829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800" b="0" i="0" u="none" strike="noStrike">
                          <a:effectLst/>
                          <a:latin typeface="Arial" panose="020B0604020202020204" pitchFamily="34" charset="0"/>
                        </a:rPr>
                        <a:t>5,278,613 </a:t>
                      </a:r>
                    </a:p>
                  </a:txBody>
                  <a:tcPr marL="6214" marR="6214" marT="6214" marB="29829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800" b="0" i="0" u="none" strike="noStrike">
                          <a:effectLst/>
                          <a:latin typeface="Arial" panose="020B0604020202020204" pitchFamily="34" charset="0"/>
                        </a:rPr>
                        <a:t>5,549,367 </a:t>
                      </a:r>
                    </a:p>
                  </a:txBody>
                  <a:tcPr marL="6214" marR="6214" marT="6214" marB="29829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800" b="0" i="0" u="none" strike="noStrike">
                          <a:effectLst/>
                          <a:latin typeface="Arial" panose="020B0604020202020204" pitchFamily="34" charset="0"/>
                        </a:rPr>
                        <a:t>5,779,097 </a:t>
                      </a:r>
                    </a:p>
                  </a:txBody>
                  <a:tcPr marL="6214" marR="6214" marT="6214" marB="29829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800" b="0" i="0" u="none" strike="noStrike">
                          <a:effectLst/>
                          <a:latin typeface="Arial" panose="020B0604020202020204" pitchFamily="34" charset="0"/>
                        </a:rPr>
                        <a:t>229,730 </a:t>
                      </a:r>
                    </a:p>
                  </a:txBody>
                  <a:tcPr marL="6214" marR="6214" marT="6214" marB="29829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14" marR="6214" marT="6214" marB="29829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800" b="0" i="0" u="none" strike="noStrike">
                          <a:effectLst/>
                          <a:latin typeface="Arial" panose="020B0604020202020204" pitchFamily="34" charset="0"/>
                        </a:rPr>
                        <a:t>4.14%</a:t>
                      </a:r>
                    </a:p>
                  </a:txBody>
                  <a:tcPr marL="6214" marR="6214" marT="6214" marB="29829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94239808"/>
                  </a:ext>
                </a:extLst>
              </a:tr>
              <a:tr h="354678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Public Works</a:t>
                      </a:r>
                    </a:p>
                  </a:txBody>
                  <a:tcPr marL="6214" marR="6214" marT="6214" marB="29829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214" marR="6214" marT="6214" marB="29829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800" b="0" i="0" u="none" strike="noStrike">
                          <a:effectLst/>
                          <a:latin typeface="Arial" panose="020B0604020202020204" pitchFamily="34" charset="0"/>
                        </a:rPr>
                        <a:t>8,306,265 </a:t>
                      </a:r>
                    </a:p>
                  </a:txBody>
                  <a:tcPr marL="6214" marR="6214" marT="6214" marB="29829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800" b="0" i="0" u="none" strike="noStrike">
                          <a:effectLst/>
                          <a:latin typeface="Arial" panose="020B0604020202020204" pitchFamily="34" charset="0"/>
                        </a:rPr>
                        <a:t>8,262,820 </a:t>
                      </a:r>
                    </a:p>
                  </a:txBody>
                  <a:tcPr marL="6214" marR="6214" marT="6214" marB="29829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800" b="0" i="0" u="none" strike="noStrike">
                          <a:effectLst/>
                          <a:latin typeface="Arial" panose="020B0604020202020204" pitchFamily="34" charset="0"/>
                        </a:rPr>
                        <a:t>8,446,766 </a:t>
                      </a:r>
                    </a:p>
                  </a:txBody>
                  <a:tcPr marL="6214" marR="6214" marT="6214" marB="29829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800" b="0" i="0" u="none" strike="noStrike">
                          <a:effectLst/>
                          <a:latin typeface="Arial" panose="020B0604020202020204" pitchFamily="34" charset="0"/>
                        </a:rPr>
                        <a:t>183,946 </a:t>
                      </a:r>
                    </a:p>
                  </a:txBody>
                  <a:tcPr marL="6214" marR="6214" marT="6214" marB="29829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14" marR="6214" marT="6214" marB="29829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800" b="0" i="0" u="none" strike="noStrike">
                          <a:effectLst/>
                          <a:latin typeface="Arial" panose="020B0604020202020204" pitchFamily="34" charset="0"/>
                        </a:rPr>
                        <a:t>2.23%</a:t>
                      </a:r>
                    </a:p>
                  </a:txBody>
                  <a:tcPr marL="6214" marR="6214" marT="6214" marB="29829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59610146"/>
                  </a:ext>
                </a:extLst>
              </a:tr>
              <a:tr h="354678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Solid Waste</a:t>
                      </a:r>
                    </a:p>
                  </a:txBody>
                  <a:tcPr marL="6214" marR="6214" marT="6214" marB="29829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214" marR="6214" marT="6214" marB="29829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800" b="0" i="0" u="none" strike="noStrike">
                          <a:effectLst/>
                          <a:latin typeface="Arial" panose="020B0604020202020204" pitchFamily="34" charset="0"/>
                        </a:rPr>
                        <a:t>1,923,115 </a:t>
                      </a:r>
                    </a:p>
                  </a:txBody>
                  <a:tcPr marL="6214" marR="6214" marT="6214" marB="29829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800" b="0" i="0" u="none" strike="noStrike">
                          <a:effectLst/>
                          <a:latin typeface="Arial" panose="020B0604020202020204" pitchFamily="34" charset="0"/>
                        </a:rPr>
                        <a:t>1,771,977 </a:t>
                      </a:r>
                    </a:p>
                  </a:txBody>
                  <a:tcPr marL="6214" marR="6214" marT="6214" marB="29829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800" b="0" i="0" u="none" strike="noStrike">
                          <a:effectLst/>
                          <a:latin typeface="Arial" panose="020B0604020202020204" pitchFamily="34" charset="0"/>
                        </a:rPr>
                        <a:t>2,278,859 </a:t>
                      </a:r>
                    </a:p>
                  </a:txBody>
                  <a:tcPr marL="6214" marR="6214" marT="6214" marB="29829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800" b="0" i="0" u="none" strike="noStrike">
                          <a:effectLst/>
                          <a:latin typeface="Arial" panose="020B0604020202020204" pitchFamily="34" charset="0"/>
                        </a:rPr>
                        <a:t>506,882 </a:t>
                      </a:r>
                    </a:p>
                  </a:txBody>
                  <a:tcPr marL="6214" marR="6214" marT="6214" marB="29829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14" marR="6214" marT="6214" marB="29829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800" b="0" i="0" u="none" strike="noStrike">
                          <a:effectLst/>
                          <a:latin typeface="Arial" panose="020B0604020202020204" pitchFamily="34" charset="0"/>
                        </a:rPr>
                        <a:t>28.61%</a:t>
                      </a:r>
                    </a:p>
                  </a:txBody>
                  <a:tcPr marL="6214" marR="6214" marT="6214" marB="29829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68988174"/>
                  </a:ext>
                </a:extLst>
              </a:tr>
              <a:tr h="354678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Water &amp; Sewer</a:t>
                      </a:r>
                    </a:p>
                  </a:txBody>
                  <a:tcPr marL="6214" marR="6214" marT="6214" marB="29829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214" marR="6214" marT="6214" marB="29829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800" b="0" i="0" u="none" strike="noStrike">
                          <a:effectLst/>
                          <a:latin typeface="Arial" panose="020B0604020202020204" pitchFamily="34" charset="0"/>
                        </a:rPr>
                        <a:t>781,203 </a:t>
                      </a:r>
                    </a:p>
                  </a:txBody>
                  <a:tcPr marL="6214" marR="6214" marT="6214" marB="29829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800" b="0" i="0" u="none" strike="noStrike">
                          <a:effectLst/>
                          <a:latin typeface="Arial" panose="020B0604020202020204" pitchFamily="34" charset="0"/>
                        </a:rPr>
                        <a:t>840,280 </a:t>
                      </a:r>
                    </a:p>
                  </a:txBody>
                  <a:tcPr marL="6214" marR="6214" marT="6214" marB="29829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800" b="0" i="0" u="none" strike="noStrike">
                          <a:effectLst/>
                          <a:latin typeface="Arial" panose="020B0604020202020204" pitchFamily="34" charset="0"/>
                        </a:rPr>
                        <a:t>844,563 </a:t>
                      </a:r>
                    </a:p>
                  </a:txBody>
                  <a:tcPr marL="6214" marR="6214" marT="6214" marB="29829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800" b="0" i="0" u="none" strike="noStrike">
                          <a:effectLst/>
                          <a:latin typeface="Arial" panose="020B0604020202020204" pitchFamily="34" charset="0"/>
                        </a:rPr>
                        <a:t>4,283 </a:t>
                      </a:r>
                    </a:p>
                  </a:txBody>
                  <a:tcPr marL="6214" marR="6214" marT="6214" marB="29829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14" marR="6214" marT="6214" marB="29829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800" b="0" i="0" u="none" strike="noStrike">
                          <a:effectLst/>
                          <a:latin typeface="Arial" panose="020B0604020202020204" pitchFamily="34" charset="0"/>
                        </a:rPr>
                        <a:t>0.51%</a:t>
                      </a:r>
                    </a:p>
                  </a:txBody>
                  <a:tcPr marL="6214" marR="6214" marT="6214" marB="29829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03525701"/>
                  </a:ext>
                </a:extLst>
              </a:tr>
              <a:tr h="354678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8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Total Municipal Services</a:t>
                      </a:r>
                    </a:p>
                  </a:txBody>
                  <a:tcPr marL="6214" marR="6214" marT="6214" marB="29829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7B1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800" b="0" i="0" u="none" strike="noStrike">
                        <a:solidFill>
                          <a:srgbClr val="FFFFFF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214" marR="6214" marT="6214" marB="29829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7B1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8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40,426,895 </a:t>
                      </a:r>
                    </a:p>
                  </a:txBody>
                  <a:tcPr marL="6214" marR="6214" marT="6214" marB="29829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7B1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8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42,041,211 </a:t>
                      </a:r>
                    </a:p>
                  </a:txBody>
                  <a:tcPr marL="6214" marR="6214" marT="6214" marB="29829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7B1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8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44,432,850 </a:t>
                      </a:r>
                    </a:p>
                  </a:txBody>
                  <a:tcPr marL="6214" marR="6214" marT="6214" marB="29829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7B1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8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2,391,639 </a:t>
                      </a:r>
                    </a:p>
                  </a:txBody>
                  <a:tcPr marL="6214" marR="6214" marT="6214" marB="29829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7B1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800" b="1" i="0" u="none" strike="noStrike" dirty="0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14" marR="6214" marT="6214" marB="29829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7B1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8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5.69%</a:t>
                      </a:r>
                    </a:p>
                  </a:txBody>
                  <a:tcPr marL="6214" marR="6214" marT="6214" marB="29829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7B1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45390539"/>
                  </a:ext>
                </a:extLst>
              </a:tr>
            </a:tbl>
          </a:graphicData>
        </a:graphic>
      </p:graphicFrame>
      <p:grpSp>
        <p:nvGrpSpPr>
          <p:cNvPr id="11" name="Group 10">
            <a:extLst>
              <a:ext uri="{FF2B5EF4-FFF2-40B4-BE49-F238E27FC236}">
                <a16:creationId xmlns:a16="http://schemas.microsoft.com/office/drawing/2014/main" id="{B24C5409-A6E4-8179-5D72-38398A2F6FCD}"/>
              </a:ext>
            </a:extLst>
          </p:cNvPr>
          <p:cNvGrpSpPr/>
          <p:nvPr/>
        </p:nvGrpSpPr>
        <p:grpSpPr>
          <a:xfrm>
            <a:off x="4949268" y="405755"/>
            <a:ext cx="6936690" cy="1077218"/>
            <a:chOff x="5054043" y="1139180"/>
            <a:chExt cx="6936690" cy="1077218"/>
          </a:xfrm>
        </p:grpSpPr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7106D074-756C-A9A7-6405-BEBE8A28837B}"/>
                </a:ext>
              </a:extLst>
            </p:cNvPr>
            <p:cNvSpPr txBox="1"/>
            <p:nvPr/>
          </p:nvSpPr>
          <p:spPr>
            <a:xfrm>
              <a:off x="5054043" y="1139180"/>
              <a:ext cx="1240341" cy="107721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600" b="1" dirty="0"/>
                <a:t>ACTUAL</a:t>
              </a:r>
              <a:br>
                <a:rPr lang="en-US" sz="1600" b="1" dirty="0"/>
              </a:br>
              <a:r>
                <a:rPr lang="en-US" sz="1600" b="1" dirty="0"/>
                <a:t>EXPENDED</a:t>
              </a:r>
              <a:br>
                <a:rPr lang="en-US" sz="1600" b="1" dirty="0"/>
              </a:br>
              <a:r>
                <a:rPr lang="en-US" sz="1600" b="1" dirty="0"/>
                <a:t>BUDGET</a:t>
              </a:r>
            </a:p>
            <a:p>
              <a:pPr algn="ctr"/>
              <a:r>
                <a:rPr lang="en-US" sz="1600" b="1" dirty="0"/>
                <a:t>FY24-25</a:t>
              </a:r>
            </a:p>
          </p:txBody>
        </p: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2F6C8CB7-5EC8-0AC1-E6AA-725E168030C3}"/>
                </a:ext>
              </a:extLst>
            </p:cNvPr>
            <p:cNvSpPr txBox="1"/>
            <p:nvPr/>
          </p:nvSpPr>
          <p:spPr>
            <a:xfrm>
              <a:off x="6491768" y="1139180"/>
              <a:ext cx="1141659" cy="107721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600" b="1" dirty="0"/>
                <a:t>COUNCIL</a:t>
              </a:r>
              <a:br>
                <a:rPr lang="en-US" sz="1600" b="1" dirty="0"/>
              </a:br>
              <a:r>
                <a:rPr lang="en-US" sz="1600" b="1" dirty="0"/>
                <a:t>ADOPTED</a:t>
              </a:r>
              <a:br>
                <a:rPr lang="en-US" sz="1600" b="1" dirty="0"/>
              </a:br>
              <a:r>
                <a:rPr lang="en-US" sz="1600" b="1" dirty="0"/>
                <a:t>BUDGET</a:t>
              </a:r>
            </a:p>
            <a:p>
              <a:pPr algn="ctr"/>
              <a:r>
                <a:rPr lang="en-US" sz="1600" b="1" dirty="0"/>
                <a:t>FY25-26</a:t>
              </a:r>
            </a:p>
          </p:txBody>
        </p:sp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76D51440-06F2-23E6-68B1-525BF1BBDA87}"/>
                </a:ext>
              </a:extLst>
            </p:cNvPr>
            <p:cNvSpPr txBox="1"/>
            <p:nvPr/>
          </p:nvSpPr>
          <p:spPr>
            <a:xfrm>
              <a:off x="7830811" y="1139180"/>
              <a:ext cx="1256691" cy="107721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600" b="1" dirty="0"/>
                <a:t>MANAGER</a:t>
              </a:r>
            </a:p>
            <a:p>
              <a:pPr algn="ctr"/>
              <a:r>
                <a:rPr lang="en-US" sz="1600" b="1" dirty="0"/>
                <a:t>PROPOSED</a:t>
              </a:r>
              <a:br>
                <a:rPr lang="en-US" sz="1600" b="1" dirty="0"/>
              </a:br>
              <a:r>
                <a:rPr lang="en-US" sz="1600" b="1" dirty="0"/>
                <a:t>BUDGET</a:t>
              </a:r>
            </a:p>
            <a:p>
              <a:pPr algn="ctr"/>
              <a:r>
                <a:rPr lang="en-US" sz="1600" b="1" dirty="0"/>
                <a:t>FY26-27</a:t>
              </a:r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B8AE63DA-916E-5EBB-6396-640E056C774B}"/>
                </a:ext>
              </a:extLst>
            </p:cNvPr>
            <p:cNvSpPr/>
            <p:nvPr/>
          </p:nvSpPr>
          <p:spPr>
            <a:xfrm>
              <a:off x="9087501" y="1139180"/>
              <a:ext cx="2903232" cy="1077218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7BF4CB1F-D8C6-4188-3E14-2CAE2A253D3D}"/>
                </a:ext>
              </a:extLst>
            </p:cNvPr>
            <p:cNvSpPr txBox="1"/>
            <p:nvPr/>
          </p:nvSpPr>
          <p:spPr>
            <a:xfrm>
              <a:off x="9087501" y="1139180"/>
              <a:ext cx="1564724" cy="107721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600" b="1" dirty="0"/>
                <a:t>INCREASE</a:t>
              </a:r>
            </a:p>
            <a:p>
              <a:pPr algn="ctr"/>
              <a:r>
                <a:rPr lang="en-US" sz="1600" b="1" dirty="0"/>
                <a:t>(DECREASE)</a:t>
              </a:r>
            </a:p>
            <a:p>
              <a:pPr algn="ctr"/>
              <a:r>
                <a:rPr lang="en-US" sz="1600" b="1" dirty="0"/>
                <a:t>FROM PRIOR</a:t>
              </a:r>
            </a:p>
            <a:p>
              <a:pPr algn="ctr"/>
              <a:r>
                <a:rPr lang="en-US" sz="1600" b="1" dirty="0"/>
                <a:t>YEAR BUDGET</a:t>
              </a:r>
            </a:p>
          </p:txBody>
        </p: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3A1D7FE9-1A88-DA22-2DC0-6FFED790F30B}"/>
                </a:ext>
              </a:extLst>
            </p:cNvPr>
            <p:cNvSpPr txBox="1"/>
            <p:nvPr/>
          </p:nvSpPr>
          <p:spPr>
            <a:xfrm>
              <a:off x="10652225" y="1385401"/>
              <a:ext cx="1338508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600" b="1" dirty="0"/>
                <a:t>% OF</a:t>
              </a:r>
            </a:p>
            <a:p>
              <a:pPr algn="ctr"/>
              <a:r>
                <a:rPr lang="en-US" sz="1600" b="1" dirty="0"/>
                <a:t>INCREASE</a:t>
              </a:r>
            </a:p>
            <a:p>
              <a:pPr algn="ctr"/>
              <a:r>
                <a:rPr lang="en-US" sz="1600" b="1" dirty="0"/>
                <a:t>(DECREASE)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3718840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FBDB4E-983F-1886-0639-CBD9C9333C0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25259" y="326477"/>
            <a:ext cx="5348012" cy="2802205"/>
          </a:xfrm>
        </p:spPr>
        <p:txBody>
          <a:bodyPr>
            <a:normAutofit/>
          </a:bodyPr>
          <a:lstStyle/>
          <a:p>
            <a:pPr algn="l"/>
            <a:r>
              <a:rPr lang="en-US" dirty="0"/>
              <a:t>Employees</a:t>
            </a:r>
          </a:p>
        </p:txBody>
      </p:sp>
      <p:pic>
        <p:nvPicPr>
          <p:cNvPr id="7" name="Picture 6" descr="Table&#10;&#10;AI-generated content may be incorrect.">
            <a:extLst>
              <a:ext uri="{FF2B5EF4-FFF2-40B4-BE49-F238E27FC236}">
                <a16:creationId xmlns:a16="http://schemas.microsoft.com/office/drawing/2014/main" id="{ED0993CE-E542-F0AD-A7EF-E7BCDE1172B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73271" y="127730"/>
            <a:ext cx="4761389" cy="6602540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80DBCAA4-0DC8-30F1-C41B-581E74E7EA93}"/>
              </a:ext>
            </a:extLst>
          </p:cNvPr>
          <p:cNvSpPr txBox="1"/>
          <p:nvPr/>
        </p:nvSpPr>
        <p:spPr>
          <a:xfrm>
            <a:off x="425259" y="326477"/>
            <a:ext cx="5348012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n-US" sz="8000" dirty="0">
                <a:latin typeface="+mj-lt"/>
                <a:ea typeface="+mj-ea"/>
                <a:cs typeface="+mj-cs"/>
              </a:rPr>
              <a:t>Full-Time</a:t>
            </a:r>
          </a:p>
        </p:txBody>
      </p:sp>
    </p:spTree>
    <p:extLst>
      <p:ext uri="{BB962C8B-B14F-4D97-AF65-F5344CB8AC3E}">
        <p14:creationId xmlns:p14="http://schemas.microsoft.com/office/powerpoint/2010/main" val="14717624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523650C7-D3C2-35DB-5974-746E10ED3C4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SOLID WASTE IMPACT</a:t>
            </a:r>
          </a:p>
        </p:txBody>
      </p:sp>
      <p:sp>
        <p:nvSpPr>
          <p:cNvPr id="4" name="Subtitle 3">
            <a:extLst>
              <a:ext uri="{FF2B5EF4-FFF2-40B4-BE49-F238E27FC236}">
                <a16:creationId xmlns:a16="http://schemas.microsoft.com/office/drawing/2014/main" id="{E71CC562-85AE-807A-9B31-0F63813A281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15352" y="2245746"/>
            <a:ext cx="5480648" cy="3948866"/>
          </a:xfrm>
        </p:spPr>
        <p:txBody>
          <a:bodyPr>
            <a:normAutofit/>
          </a:bodyPr>
          <a:lstStyle/>
          <a:p>
            <a:pPr algn="l"/>
            <a:r>
              <a:rPr lang="en-US" dirty="0"/>
              <a:t>		</a:t>
            </a:r>
            <a:r>
              <a:rPr lang="en-US" b="1" dirty="0">
                <a:latin typeface="Aptos Narrow" panose="020B0004020202020204" pitchFamily="34" charset="0"/>
              </a:rPr>
              <a:t>FY26</a:t>
            </a:r>
          </a:p>
          <a:p>
            <a:pPr algn="l"/>
            <a:r>
              <a:rPr lang="en-US" dirty="0">
                <a:latin typeface="Aptos Narrow" panose="020B0004020202020204" pitchFamily="34" charset="0"/>
              </a:rPr>
              <a:t>SW Disposal	  $516,500</a:t>
            </a:r>
          </a:p>
          <a:p>
            <a:pPr algn="l"/>
            <a:r>
              <a:rPr lang="en-US" dirty="0">
                <a:latin typeface="Aptos Narrow" panose="020B0004020202020204" pitchFamily="34" charset="0"/>
              </a:rPr>
              <a:t>SW Collection	  $720,000</a:t>
            </a:r>
          </a:p>
          <a:p>
            <a:pPr algn="l"/>
            <a:r>
              <a:rPr lang="en-US" dirty="0" err="1">
                <a:latin typeface="Aptos Narrow" panose="020B0004020202020204" pitchFamily="34" charset="0"/>
              </a:rPr>
              <a:t>Recyc</a:t>
            </a:r>
            <a:r>
              <a:rPr lang="en-US" dirty="0">
                <a:latin typeface="Aptos Narrow" panose="020B0004020202020204" pitchFamily="34" charset="0"/>
              </a:rPr>
              <a:t>. Disposal	  $91,000</a:t>
            </a:r>
          </a:p>
          <a:p>
            <a:pPr algn="l"/>
            <a:r>
              <a:rPr lang="en-US" dirty="0" err="1">
                <a:latin typeface="Aptos Narrow" panose="020B0004020202020204" pitchFamily="34" charset="0"/>
              </a:rPr>
              <a:t>Recyc</a:t>
            </a:r>
            <a:r>
              <a:rPr lang="en-US" dirty="0">
                <a:latin typeface="Aptos Narrow" panose="020B0004020202020204" pitchFamily="34" charset="0"/>
              </a:rPr>
              <a:t>. </a:t>
            </a:r>
            <a:r>
              <a:rPr lang="en-US" dirty="0" err="1">
                <a:latin typeface="Aptos Narrow" panose="020B0004020202020204" pitchFamily="34" charset="0"/>
              </a:rPr>
              <a:t>Collec</a:t>
            </a:r>
            <a:r>
              <a:rPr lang="en-US" dirty="0">
                <a:latin typeface="Aptos Narrow" panose="020B0004020202020204" pitchFamily="34" charset="0"/>
              </a:rPr>
              <a:t>.	  $288,000</a:t>
            </a:r>
          </a:p>
          <a:p>
            <a:pPr algn="l"/>
            <a:r>
              <a:rPr lang="en-US" dirty="0">
                <a:latin typeface="Aptos Narrow" panose="020B0004020202020204" pitchFamily="34" charset="0"/>
              </a:rPr>
              <a:t>Misc. </a:t>
            </a:r>
            <a:r>
              <a:rPr lang="en-US" dirty="0" err="1">
                <a:latin typeface="Aptos Narrow" panose="020B0004020202020204" pitchFamily="34" charset="0"/>
              </a:rPr>
              <a:t>Collec</a:t>
            </a:r>
            <a:r>
              <a:rPr lang="en-US" dirty="0">
                <a:latin typeface="Aptos Narrow" panose="020B0004020202020204" pitchFamily="34" charset="0"/>
              </a:rPr>
              <a:t>.	  $155,477</a:t>
            </a:r>
            <a:endParaRPr lang="en-US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91BA1D09-1E94-162C-4D6E-C13D20B5B339}"/>
              </a:ext>
            </a:extLst>
          </p:cNvPr>
          <p:cNvSpPr/>
          <p:nvPr/>
        </p:nvSpPr>
        <p:spPr>
          <a:xfrm>
            <a:off x="10542494" y="5360894"/>
            <a:ext cx="1649506" cy="149710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Subtitle 3">
            <a:extLst>
              <a:ext uri="{FF2B5EF4-FFF2-40B4-BE49-F238E27FC236}">
                <a16:creationId xmlns:a16="http://schemas.microsoft.com/office/drawing/2014/main" id="{BE3D062C-71C3-A975-D828-BE48F874B263}"/>
              </a:ext>
            </a:extLst>
          </p:cNvPr>
          <p:cNvSpPr txBox="1">
            <a:spLocks/>
          </p:cNvSpPr>
          <p:nvPr/>
        </p:nvSpPr>
        <p:spPr>
          <a:xfrm>
            <a:off x="6096001" y="2245746"/>
            <a:ext cx="6096000" cy="461225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3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dirty="0">
                <a:latin typeface="Aptos Narrow" panose="020B0004020202020204" pitchFamily="34" charset="0"/>
              </a:rPr>
              <a:t>		</a:t>
            </a:r>
            <a:r>
              <a:rPr lang="en-US" b="1" dirty="0">
                <a:latin typeface="Aptos Narrow" panose="020B0004020202020204" pitchFamily="34" charset="0"/>
              </a:rPr>
              <a:t>FY27</a:t>
            </a:r>
          </a:p>
          <a:p>
            <a:pPr algn="l"/>
            <a:r>
              <a:rPr lang="en-US" dirty="0">
                <a:latin typeface="Aptos Narrow" panose="020B0004020202020204" pitchFamily="34" charset="0"/>
              </a:rPr>
              <a:t>SW Disposal		$812,220</a:t>
            </a:r>
          </a:p>
          <a:p>
            <a:pPr algn="l"/>
            <a:r>
              <a:rPr lang="en-US" dirty="0">
                <a:latin typeface="Aptos Narrow" panose="020B0004020202020204" pitchFamily="34" charset="0"/>
              </a:rPr>
              <a:t>SW Collection		$900,914*</a:t>
            </a:r>
          </a:p>
          <a:p>
            <a:pPr algn="l"/>
            <a:r>
              <a:rPr lang="en-US" dirty="0" err="1">
                <a:latin typeface="Aptos Narrow" panose="020B0004020202020204" pitchFamily="34" charset="0"/>
              </a:rPr>
              <a:t>Recyc</a:t>
            </a:r>
            <a:r>
              <a:rPr lang="en-US" dirty="0">
                <a:latin typeface="Aptos Narrow" panose="020B0004020202020204" pitchFamily="34" charset="0"/>
              </a:rPr>
              <a:t>. Disposal		$90,000</a:t>
            </a:r>
          </a:p>
          <a:p>
            <a:pPr algn="l"/>
            <a:r>
              <a:rPr lang="en-US" dirty="0" err="1">
                <a:latin typeface="Aptos Narrow" panose="020B0004020202020204" pitchFamily="34" charset="0"/>
              </a:rPr>
              <a:t>Recyc</a:t>
            </a:r>
            <a:r>
              <a:rPr lang="en-US" dirty="0">
                <a:latin typeface="Aptos Narrow" panose="020B0004020202020204" pitchFamily="34" charset="0"/>
              </a:rPr>
              <a:t>. Collection	$455,525</a:t>
            </a:r>
          </a:p>
          <a:p>
            <a:pPr algn="l"/>
            <a:r>
              <a:rPr lang="en-US" dirty="0">
                <a:latin typeface="Aptos Narrow" panose="020B0004020202020204" pitchFamily="34" charset="0"/>
              </a:rPr>
              <a:t>Organic Waste		$19,968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4DBBD16-D06D-23AC-8304-4151EE762337}"/>
              </a:ext>
            </a:extLst>
          </p:cNvPr>
          <p:cNvSpPr txBox="1"/>
          <p:nvPr/>
        </p:nvSpPr>
        <p:spPr>
          <a:xfrm>
            <a:off x="615352" y="6047803"/>
            <a:ext cx="90534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* Solid Waste Collection includes $312,000 for bin purchase/management (multi-year)</a:t>
            </a:r>
          </a:p>
        </p:txBody>
      </p:sp>
    </p:spTree>
    <p:extLst>
      <p:ext uri="{BB962C8B-B14F-4D97-AF65-F5344CB8AC3E}">
        <p14:creationId xmlns:p14="http://schemas.microsoft.com/office/powerpoint/2010/main" val="39032935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93983CA-F18F-3B79-33D1-38FA3D868AE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ontent Placeholder 3">
            <a:extLst>
              <a:ext uri="{FF2B5EF4-FFF2-40B4-BE49-F238E27FC236}">
                <a16:creationId xmlns:a16="http://schemas.microsoft.com/office/drawing/2014/main" id="{FC5084A6-B5F5-E7A2-9ED8-366FB468D4B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02151000"/>
              </p:ext>
            </p:extLst>
          </p:nvPr>
        </p:nvGraphicFramePr>
        <p:xfrm>
          <a:off x="326318" y="1889775"/>
          <a:ext cx="11539363" cy="2111310"/>
        </p:xfrm>
        <a:graphic>
          <a:graphicData uri="http://schemas.openxmlformats.org/drawingml/2006/table">
            <a:tbl>
              <a:tblPr/>
              <a:tblGrid>
                <a:gridCol w="4423838">
                  <a:extLst>
                    <a:ext uri="{9D8B030D-6E8A-4147-A177-3AD203B41FA5}">
                      <a16:colId xmlns:a16="http://schemas.microsoft.com/office/drawing/2014/main" val="2436130177"/>
                    </a:ext>
                  </a:extLst>
                </a:gridCol>
                <a:gridCol w="174462">
                  <a:extLst>
                    <a:ext uri="{9D8B030D-6E8A-4147-A177-3AD203B41FA5}">
                      <a16:colId xmlns:a16="http://schemas.microsoft.com/office/drawing/2014/main" val="378754264"/>
                    </a:ext>
                  </a:extLst>
                </a:gridCol>
                <a:gridCol w="1370766">
                  <a:extLst>
                    <a:ext uri="{9D8B030D-6E8A-4147-A177-3AD203B41FA5}">
                      <a16:colId xmlns:a16="http://schemas.microsoft.com/office/drawing/2014/main" val="49695468"/>
                    </a:ext>
                  </a:extLst>
                </a:gridCol>
                <a:gridCol w="1370766">
                  <a:extLst>
                    <a:ext uri="{9D8B030D-6E8A-4147-A177-3AD203B41FA5}">
                      <a16:colId xmlns:a16="http://schemas.microsoft.com/office/drawing/2014/main" val="2042404356"/>
                    </a:ext>
                  </a:extLst>
                </a:gridCol>
                <a:gridCol w="1370766">
                  <a:extLst>
                    <a:ext uri="{9D8B030D-6E8A-4147-A177-3AD203B41FA5}">
                      <a16:colId xmlns:a16="http://schemas.microsoft.com/office/drawing/2014/main" val="3129846694"/>
                    </a:ext>
                  </a:extLst>
                </a:gridCol>
                <a:gridCol w="1295998">
                  <a:extLst>
                    <a:ext uri="{9D8B030D-6E8A-4147-A177-3AD203B41FA5}">
                      <a16:colId xmlns:a16="http://schemas.microsoft.com/office/drawing/2014/main" val="1073760211"/>
                    </a:ext>
                  </a:extLst>
                </a:gridCol>
                <a:gridCol w="174462">
                  <a:extLst>
                    <a:ext uri="{9D8B030D-6E8A-4147-A177-3AD203B41FA5}">
                      <a16:colId xmlns:a16="http://schemas.microsoft.com/office/drawing/2014/main" val="1816418886"/>
                    </a:ext>
                  </a:extLst>
                </a:gridCol>
                <a:gridCol w="1358305">
                  <a:extLst>
                    <a:ext uri="{9D8B030D-6E8A-4147-A177-3AD203B41FA5}">
                      <a16:colId xmlns:a16="http://schemas.microsoft.com/office/drawing/2014/main" val="3055876784"/>
                    </a:ext>
                  </a:extLst>
                </a:gridCol>
              </a:tblGrid>
              <a:tr h="470278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b="1" i="0" u="sng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Fiscal Services</a:t>
                      </a:r>
                    </a:p>
                  </a:txBody>
                  <a:tcPr marL="12453" marR="12453" marT="12453" marB="59772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4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128215" marR="128215" marT="64108" marB="64108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453" marR="12453" marT="12453" marB="59772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453" marR="12453" marT="12453" marB="59772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453" marR="12453" marT="12453" marB="59772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8215" marR="128215" marT="64108" marB="64108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80587962"/>
                  </a:ext>
                </a:extLst>
              </a:tr>
              <a:tr h="410258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Debt Service</a:t>
                      </a:r>
                    </a:p>
                  </a:txBody>
                  <a:tcPr marL="12453" marR="12453" marT="12453" marB="59772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4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12453" marR="12453" marT="12453" marB="59772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800" b="0" i="0" u="none" strike="noStrike" dirty="0">
                          <a:effectLst/>
                          <a:latin typeface="Arial" panose="020B0604020202020204" pitchFamily="34" charset="0"/>
                        </a:rPr>
                        <a:t>9,592,857 </a:t>
                      </a:r>
                    </a:p>
                  </a:txBody>
                  <a:tcPr marL="12453" marR="12453" marT="12453" marB="59772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800" b="0" i="0" u="none" strike="noStrike">
                          <a:effectLst/>
                          <a:latin typeface="Arial" panose="020B0604020202020204" pitchFamily="34" charset="0"/>
                        </a:rPr>
                        <a:t>12,259,977 </a:t>
                      </a:r>
                    </a:p>
                  </a:txBody>
                  <a:tcPr marL="12453" marR="12453" marT="12453" marB="59772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800" b="0" i="0" u="none" strike="noStrike">
                          <a:effectLst/>
                          <a:latin typeface="Arial" panose="020B0604020202020204" pitchFamily="34" charset="0"/>
                        </a:rPr>
                        <a:t>17,642,234 </a:t>
                      </a:r>
                    </a:p>
                  </a:txBody>
                  <a:tcPr marL="12453" marR="12453" marT="12453" marB="59772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800" b="0" i="0" u="none" strike="noStrike">
                          <a:effectLst/>
                          <a:latin typeface="Arial" panose="020B0604020202020204" pitchFamily="34" charset="0"/>
                        </a:rPr>
                        <a:t>5,382,257 </a:t>
                      </a:r>
                    </a:p>
                  </a:txBody>
                  <a:tcPr marL="12453" marR="12453" marT="12453" marB="59772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453" marR="12453" marT="12453" marB="59772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800" b="0" i="0" u="none" strike="noStrike">
                          <a:effectLst/>
                          <a:latin typeface="Arial" panose="020B0604020202020204" pitchFamily="34" charset="0"/>
                        </a:rPr>
                        <a:t>43.90%</a:t>
                      </a:r>
                    </a:p>
                  </a:txBody>
                  <a:tcPr marL="12453" marR="12453" marT="12453" marB="59772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9297159"/>
                  </a:ext>
                </a:extLst>
              </a:tr>
              <a:tr h="410258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Emergency Reserve</a:t>
                      </a:r>
                    </a:p>
                  </a:txBody>
                  <a:tcPr marL="12453" marR="12453" marT="12453" marB="59772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4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12453" marR="12453" marT="12453" marB="59772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800" b="0" i="0" u="none" strike="noStrike">
                          <a:effectLst/>
                          <a:latin typeface="Arial" panose="020B0604020202020204" pitchFamily="34" charset="0"/>
                        </a:rPr>
                        <a:t>0 </a:t>
                      </a:r>
                    </a:p>
                  </a:txBody>
                  <a:tcPr marL="12453" marR="12453" marT="12453" marB="59772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800" b="0" i="0" u="none" strike="noStrike">
                          <a:effectLst/>
                          <a:latin typeface="Arial" panose="020B0604020202020204" pitchFamily="34" charset="0"/>
                        </a:rPr>
                        <a:t>550,000 </a:t>
                      </a:r>
                    </a:p>
                  </a:txBody>
                  <a:tcPr marL="12453" marR="12453" marT="12453" marB="59772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800" b="0" i="0" u="none" strike="noStrike">
                          <a:effectLst/>
                          <a:latin typeface="Arial" panose="020B0604020202020204" pitchFamily="34" charset="0"/>
                        </a:rPr>
                        <a:t>686,216 </a:t>
                      </a:r>
                    </a:p>
                  </a:txBody>
                  <a:tcPr marL="12453" marR="12453" marT="12453" marB="59772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800" b="0" i="0" u="none" strike="noStrike">
                          <a:effectLst/>
                          <a:latin typeface="Arial" panose="020B0604020202020204" pitchFamily="34" charset="0"/>
                        </a:rPr>
                        <a:t>136,216 </a:t>
                      </a:r>
                    </a:p>
                  </a:txBody>
                  <a:tcPr marL="12453" marR="12453" marT="12453" marB="59772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453" marR="12453" marT="12453" marB="59772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800" b="0" i="0" u="none" strike="noStrike" dirty="0">
                          <a:effectLst/>
                          <a:latin typeface="Arial" panose="020B0604020202020204" pitchFamily="34" charset="0"/>
                        </a:rPr>
                        <a:t>24.77%</a:t>
                      </a:r>
                    </a:p>
                  </a:txBody>
                  <a:tcPr marL="12453" marR="12453" marT="12453" marB="59772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68007702"/>
                  </a:ext>
                </a:extLst>
              </a:tr>
              <a:tr h="410258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Transfer to TIF</a:t>
                      </a:r>
                    </a:p>
                  </a:txBody>
                  <a:tcPr marL="12453" marR="12453" marT="12453" marB="59772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4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12453" marR="12453" marT="12453" marB="59772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800" b="0" i="0" u="none" strike="noStrike">
                          <a:effectLst/>
                          <a:latin typeface="Arial" panose="020B0604020202020204" pitchFamily="34" charset="0"/>
                        </a:rPr>
                        <a:t>3,627,253 </a:t>
                      </a:r>
                    </a:p>
                  </a:txBody>
                  <a:tcPr marL="12453" marR="12453" marT="12453" marB="59772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800" b="0" i="0" u="none" strike="noStrike">
                          <a:effectLst/>
                          <a:latin typeface="Arial" panose="020B0604020202020204" pitchFamily="34" charset="0"/>
                        </a:rPr>
                        <a:t>3,272,673 </a:t>
                      </a:r>
                    </a:p>
                  </a:txBody>
                  <a:tcPr marL="12453" marR="12453" marT="12453" marB="59772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800" b="0" i="0" u="none" strike="noStrike">
                          <a:effectLst/>
                          <a:latin typeface="Arial" panose="020B0604020202020204" pitchFamily="34" charset="0"/>
                        </a:rPr>
                        <a:t>3,627,253 </a:t>
                      </a:r>
                    </a:p>
                  </a:txBody>
                  <a:tcPr marL="12453" marR="12453" marT="12453" marB="59772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800" b="0" i="0" u="none" strike="noStrike">
                          <a:effectLst/>
                          <a:latin typeface="Arial" panose="020B0604020202020204" pitchFamily="34" charset="0"/>
                        </a:rPr>
                        <a:t>354,580 </a:t>
                      </a:r>
                    </a:p>
                  </a:txBody>
                  <a:tcPr marL="12453" marR="12453" marT="12453" marB="59772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453" marR="12453" marT="12453" marB="59772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800" b="0" i="0" u="none" strike="noStrike" dirty="0">
                          <a:effectLst/>
                          <a:latin typeface="Arial" panose="020B0604020202020204" pitchFamily="34" charset="0"/>
                        </a:rPr>
                        <a:t>10.83%</a:t>
                      </a:r>
                    </a:p>
                  </a:txBody>
                  <a:tcPr marL="12453" marR="12453" marT="12453" marB="59772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16751562"/>
                  </a:ext>
                </a:extLst>
              </a:tr>
              <a:tr h="410258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8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Total Fiscal Services</a:t>
                      </a:r>
                    </a:p>
                  </a:txBody>
                  <a:tcPr marL="12453" marR="12453" marT="12453" marB="59772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7B1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400" b="0" i="0" u="none" strike="noStrike">
                        <a:solidFill>
                          <a:srgbClr val="FFFFFF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12453" marR="12453" marT="12453" marB="59772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7B1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8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13,220,110 </a:t>
                      </a:r>
                    </a:p>
                  </a:txBody>
                  <a:tcPr marL="12453" marR="12453" marT="12453" marB="59772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7B1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8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16,082,650 </a:t>
                      </a:r>
                    </a:p>
                  </a:txBody>
                  <a:tcPr marL="12453" marR="12453" marT="12453" marB="59772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7B1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8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21,955,703 </a:t>
                      </a:r>
                    </a:p>
                  </a:txBody>
                  <a:tcPr marL="12453" marR="12453" marT="12453" marB="59772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7B1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8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5,873,053 </a:t>
                      </a:r>
                    </a:p>
                  </a:txBody>
                  <a:tcPr marL="12453" marR="12453" marT="12453" marB="59772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7B1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800" b="1" i="0" u="none" strike="noStrike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453" marR="12453" marT="12453" marB="59772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7B1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8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36.52%</a:t>
                      </a:r>
                    </a:p>
                  </a:txBody>
                  <a:tcPr marL="12453" marR="12453" marT="12453" marB="59772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7B1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67307778"/>
                  </a:ext>
                </a:extLst>
              </a:tr>
            </a:tbl>
          </a:graphicData>
        </a:graphic>
      </p:graphicFrame>
      <p:grpSp>
        <p:nvGrpSpPr>
          <p:cNvPr id="3" name="Group 2">
            <a:extLst>
              <a:ext uri="{FF2B5EF4-FFF2-40B4-BE49-F238E27FC236}">
                <a16:creationId xmlns:a16="http://schemas.microsoft.com/office/drawing/2014/main" id="{6A8A10A1-0C35-A79A-7481-EEA591FFC9A3}"/>
              </a:ext>
            </a:extLst>
          </p:cNvPr>
          <p:cNvGrpSpPr/>
          <p:nvPr/>
        </p:nvGrpSpPr>
        <p:grpSpPr>
          <a:xfrm>
            <a:off x="5033766" y="1071650"/>
            <a:ext cx="6936690" cy="1077218"/>
            <a:chOff x="5054043" y="1139180"/>
            <a:chExt cx="6936690" cy="1077218"/>
          </a:xfrm>
        </p:grpSpPr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D60706CE-CEDA-B5AB-C6A0-EE1520CB1B44}"/>
                </a:ext>
              </a:extLst>
            </p:cNvPr>
            <p:cNvSpPr txBox="1"/>
            <p:nvPr/>
          </p:nvSpPr>
          <p:spPr>
            <a:xfrm>
              <a:off x="5054043" y="1139180"/>
              <a:ext cx="1240341" cy="107721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600" b="1" dirty="0"/>
                <a:t>ACTUAL</a:t>
              </a:r>
              <a:br>
                <a:rPr lang="en-US" sz="1600" b="1" dirty="0"/>
              </a:br>
              <a:r>
                <a:rPr lang="en-US" sz="1600" b="1" dirty="0"/>
                <a:t>EXPENDED</a:t>
              </a:r>
              <a:br>
                <a:rPr lang="en-US" sz="1600" b="1" dirty="0"/>
              </a:br>
              <a:r>
                <a:rPr lang="en-US" sz="1600" b="1" dirty="0"/>
                <a:t>BUDGET</a:t>
              </a:r>
            </a:p>
            <a:p>
              <a:pPr algn="ctr"/>
              <a:r>
                <a:rPr lang="en-US" sz="1600" b="1" dirty="0"/>
                <a:t>FY24-25</a:t>
              </a:r>
            </a:p>
          </p:txBody>
        </p: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E49CADFF-B08A-0DE2-41D0-83883BF2C405}"/>
                </a:ext>
              </a:extLst>
            </p:cNvPr>
            <p:cNvSpPr txBox="1"/>
            <p:nvPr/>
          </p:nvSpPr>
          <p:spPr>
            <a:xfrm>
              <a:off x="6491768" y="1139180"/>
              <a:ext cx="1141659" cy="107721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600" b="1" dirty="0"/>
                <a:t>COUNCIL</a:t>
              </a:r>
              <a:br>
                <a:rPr lang="en-US" sz="1600" b="1" dirty="0"/>
              </a:br>
              <a:r>
                <a:rPr lang="en-US" sz="1600" b="1" dirty="0"/>
                <a:t>ADOPTED</a:t>
              </a:r>
              <a:br>
                <a:rPr lang="en-US" sz="1600" b="1" dirty="0"/>
              </a:br>
              <a:r>
                <a:rPr lang="en-US" sz="1600" b="1" dirty="0"/>
                <a:t>BUDGET</a:t>
              </a:r>
            </a:p>
            <a:p>
              <a:pPr algn="ctr"/>
              <a:r>
                <a:rPr lang="en-US" sz="1600" b="1" dirty="0"/>
                <a:t>FY25-26</a:t>
              </a:r>
            </a:p>
          </p:txBody>
        </p:sp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26F0E37F-E3A4-8A97-C148-AFB26E48DD8A}"/>
                </a:ext>
              </a:extLst>
            </p:cNvPr>
            <p:cNvSpPr txBox="1"/>
            <p:nvPr/>
          </p:nvSpPr>
          <p:spPr>
            <a:xfrm>
              <a:off x="7830811" y="1139180"/>
              <a:ext cx="1256691" cy="107721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600" b="1" dirty="0"/>
                <a:t>MANAGER</a:t>
              </a:r>
            </a:p>
            <a:p>
              <a:pPr algn="ctr"/>
              <a:r>
                <a:rPr lang="en-US" sz="1600" b="1" dirty="0"/>
                <a:t>PROPOSED</a:t>
              </a:r>
              <a:br>
                <a:rPr lang="en-US" sz="1600" b="1" dirty="0"/>
              </a:br>
              <a:r>
                <a:rPr lang="en-US" sz="1600" b="1" dirty="0"/>
                <a:t>BUDGET</a:t>
              </a:r>
            </a:p>
            <a:p>
              <a:pPr algn="ctr"/>
              <a:r>
                <a:rPr lang="en-US" sz="1600" b="1" dirty="0"/>
                <a:t>FY26-27</a:t>
              </a:r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6FC67476-156D-0BEE-4461-EFB65B781EE9}"/>
                </a:ext>
              </a:extLst>
            </p:cNvPr>
            <p:cNvSpPr/>
            <p:nvPr/>
          </p:nvSpPr>
          <p:spPr>
            <a:xfrm>
              <a:off x="9087501" y="1139180"/>
              <a:ext cx="2903232" cy="1077218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F79AFFE9-F2CF-D813-EFC0-6D0E5A67BB4C}"/>
                </a:ext>
              </a:extLst>
            </p:cNvPr>
            <p:cNvSpPr txBox="1"/>
            <p:nvPr/>
          </p:nvSpPr>
          <p:spPr>
            <a:xfrm>
              <a:off x="9087501" y="1139180"/>
              <a:ext cx="1564724" cy="107721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600" b="1" dirty="0"/>
                <a:t>INCREASE</a:t>
              </a:r>
            </a:p>
            <a:p>
              <a:pPr algn="ctr"/>
              <a:r>
                <a:rPr lang="en-US" sz="1600" b="1" dirty="0"/>
                <a:t>(DECREASE)</a:t>
              </a:r>
            </a:p>
            <a:p>
              <a:pPr algn="ctr"/>
              <a:r>
                <a:rPr lang="en-US" sz="1600" b="1" dirty="0"/>
                <a:t>FROM PRIOR</a:t>
              </a:r>
            </a:p>
            <a:p>
              <a:pPr algn="ctr"/>
              <a:r>
                <a:rPr lang="en-US" sz="1600" b="1" dirty="0"/>
                <a:t>YEAR BUDGET</a:t>
              </a:r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DF57429E-AE34-7741-1881-8911E1F0ACBB}"/>
                </a:ext>
              </a:extLst>
            </p:cNvPr>
            <p:cNvSpPr txBox="1"/>
            <p:nvPr/>
          </p:nvSpPr>
          <p:spPr>
            <a:xfrm>
              <a:off x="10652225" y="1385401"/>
              <a:ext cx="1338508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600" b="1" dirty="0"/>
                <a:t>% OF</a:t>
              </a:r>
            </a:p>
            <a:p>
              <a:pPr algn="ctr"/>
              <a:r>
                <a:rPr lang="en-US" sz="1600" b="1" dirty="0"/>
                <a:t>INCREASE</a:t>
              </a:r>
            </a:p>
            <a:p>
              <a:pPr algn="ctr"/>
              <a:r>
                <a:rPr lang="en-US" sz="1600" b="1" dirty="0"/>
                <a:t>(DECREASE)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2960778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1027728-5BDF-965F-0E13-1779C55609B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Content Placeholder 3">
            <a:extLst>
              <a:ext uri="{FF2B5EF4-FFF2-40B4-BE49-F238E27FC236}">
                <a16:creationId xmlns:a16="http://schemas.microsoft.com/office/drawing/2014/main" id="{A8B31335-35B9-A9F2-62A0-F9E56165AD7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71516311"/>
              </p:ext>
            </p:extLst>
          </p:nvPr>
        </p:nvGraphicFramePr>
        <p:xfrm>
          <a:off x="316975" y="1765838"/>
          <a:ext cx="11577100" cy="2869124"/>
        </p:xfrm>
        <a:graphic>
          <a:graphicData uri="http://schemas.openxmlformats.org/drawingml/2006/table">
            <a:tbl>
              <a:tblPr/>
              <a:tblGrid>
                <a:gridCol w="4438306">
                  <a:extLst>
                    <a:ext uri="{9D8B030D-6E8A-4147-A177-3AD203B41FA5}">
                      <a16:colId xmlns:a16="http://schemas.microsoft.com/office/drawing/2014/main" val="2621847782"/>
                    </a:ext>
                  </a:extLst>
                </a:gridCol>
                <a:gridCol w="175032">
                  <a:extLst>
                    <a:ext uri="{9D8B030D-6E8A-4147-A177-3AD203B41FA5}">
                      <a16:colId xmlns:a16="http://schemas.microsoft.com/office/drawing/2014/main" val="2527957976"/>
                    </a:ext>
                  </a:extLst>
                </a:gridCol>
                <a:gridCol w="1375249">
                  <a:extLst>
                    <a:ext uri="{9D8B030D-6E8A-4147-A177-3AD203B41FA5}">
                      <a16:colId xmlns:a16="http://schemas.microsoft.com/office/drawing/2014/main" val="3078324075"/>
                    </a:ext>
                  </a:extLst>
                </a:gridCol>
                <a:gridCol w="1375249">
                  <a:extLst>
                    <a:ext uri="{9D8B030D-6E8A-4147-A177-3AD203B41FA5}">
                      <a16:colId xmlns:a16="http://schemas.microsoft.com/office/drawing/2014/main" val="276784544"/>
                    </a:ext>
                  </a:extLst>
                </a:gridCol>
                <a:gridCol w="1375249">
                  <a:extLst>
                    <a:ext uri="{9D8B030D-6E8A-4147-A177-3AD203B41FA5}">
                      <a16:colId xmlns:a16="http://schemas.microsoft.com/office/drawing/2014/main" val="3630384568"/>
                    </a:ext>
                  </a:extLst>
                </a:gridCol>
                <a:gridCol w="1300236">
                  <a:extLst>
                    <a:ext uri="{9D8B030D-6E8A-4147-A177-3AD203B41FA5}">
                      <a16:colId xmlns:a16="http://schemas.microsoft.com/office/drawing/2014/main" val="296458536"/>
                    </a:ext>
                  </a:extLst>
                </a:gridCol>
                <a:gridCol w="175032">
                  <a:extLst>
                    <a:ext uri="{9D8B030D-6E8A-4147-A177-3AD203B41FA5}">
                      <a16:colId xmlns:a16="http://schemas.microsoft.com/office/drawing/2014/main" val="2220051907"/>
                    </a:ext>
                  </a:extLst>
                </a:gridCol>
                <a:gridCol w="1362747">
                  <a:extLst>
                    <a:ext uri="{9D8B030D-6E8A-4147-A177-3AD203B41FA5}">
                      <a16:colId xmlns:a16="http://schemas.microsoft.com/office/drawing/2014/main" val="556680465"/>
                    </a:ext>
                  </a:extLst>
                </a:gridCol>
              </a:tblGrid>
              <a:tr h="35231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b="1" i="0" u="sng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Intergovernmental Programs</a:t>
                      </a:r>
                    </a:p>
                  </a:txBody>
                  <a:tcPr marL="12493" marR="12493" marT="12493" marB="59968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4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128634" marR="128634" marT="64317" marB="64317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493" marR="12493" marT="12493" marB="59968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493" marR="12493" marT="12493" marB="59968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493" marR="12493" marT="12493" marB="59968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8634" marR="128634" marT="64317" marB="64317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75020517"/>
                  </a:ext>
                </a:extLst>
              </a:tr>
              <a:tr h="35231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County Taxes</a:t>
                      </a:r>
                    </a:p>
                  </a:txBody>
                  <a:tcPr marL="12493" marR="12493" marT="12493" marB="59968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4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12493" marR="12493" marT="12493" marB="59968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800" b="0" i="0" u="none" strike="noStrike">
                          <a:effectLst/>
                          <a:latin typeface="Arial" panose="020B0604020202020204" pitchFamily="34" charset="0"/>
                        </a:rPr>
                        <a:t>3,117,240 </a:t>
                      </a:r>
                    </a:p>
                  </a:txBody>
                  <a:tcPr marL="12493" marR="12493" marT="12493" marB="59968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800" b="0" i="0" u="none" strike="noStrike">
                          <a:effectLst/>
                          <a:latin typeface="Arial" panose="020B0604020202020204" pitchFamily="34" charset="0"/>
                        </a:rPr>
                        <a:t>3,385,568 </a:t>
                      </a:r>
                    </a:p>
                  </a:txBody>
                  <a:tcPr marL="12493" marR="12493" marT="12493" marB="59968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800" b="0" i="0" u="none" strike="noStrike">
                          <a:effectLst/>
                          <a:latin typeface="Arial" panose="020B0604020202020204" pitchFamily="34" charset="0"/>
                        </a:rPr>
                        <a:t>3,694,912 </a:t>
                      </a:r>
                    </a:p>
                  </a:txBody>
                  <a:tcPr marL="12493" marR="12493" marT="12493" marB="59968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800" b="0" i="0" u="none" strike="noStrike">
                          <a:effectLst/>
                          <a:latin typeface="Arial" panose="020B0604020202020204" pitchFamily="34" charset="0"/>
                        </a:rPr>
                        <a:t>309,344 </a:t>
                      </a:r>
                    </a:p>
                  </a:txBody>
                  <a:tcPr marL="12493" marR="12493" marT="12493" marB="59968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493" marR="12493" marT="12493" marB="59968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800" b="0" i="0" u="none" strike="noStrike">
                          <a:effectLst/>
                          <a:latin typeface="Arial" panose="020B0604020202020204" pitchFamily="34" charset="0"/>
                        </a:rPr>
                        <a:t>9.14%</a:t>
                      </a:r>
                    </a:p>
                  </a:txBody>
                  <a:tcPr marL="12493" marR="12493" marT="12493" marB="59968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57298149"/>
                  </a:ext>
                </a:extLst>
              </a:tr>
              <a:tr h="35231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Tax Sharing</a:t>
                      </a:r>
                    </a:p>
                  </a:txBody>
                  <a:tcPr marL="12493" marR="12493" marT="12493" marB="59968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4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12493" marR="12493" marT="12493" marB="59968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800" b="0" i="0" u="none" strike="noStrike">
                          <a:effectLst/>
                          <a:latin typeface="Arial" panose="020B0604020202020204" pitchFamily="34" charset="0"/>
                        </a:rPr>
                        <a:t>205,121 </a:t>
                      </a:r>
                    </a:p>
                  </a:txBody>
                  <a:tcPr marL="12493" marR="12493" marT="12493" marB="59968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800" b="0" i="0" u="none" strike="noStrike">
                          <a:effectLst/>
                          <a:latin typeface="Arial" panose="020B0604020202020204" pitchFamily="34" charset="0"/>
                        </a:rPr>
                        <a:t>260,000 </a:t>
                      </a:r>
                    </a:p>
                  </a:txBody>
                  <a:tcPr marL="12493" marR="12493" marT="12493" marB="59968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800" b="0" i="0" u="none" strike="noStrike">
                          <a:effectLst/>
                          <a:latin typeface="Arial" panose="020B0604020202020204" pitchFamily="34" charset="0"/>
                        </a:rPr>
                        <a:t>260,000 </a:t>
                      </a:r>
                    </a:p>
                  </a:txBody>
                  <a:tcPr marL="12493" marR="12493" marT="12493" marB="59968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800" b="0" i="0" u="none" strike="noStrike">
                          <a:effectLst/>
                          <a:latin typeface="Arial" panose="020B0604020202020204" pitchFamily="34" charset="0"/>
                        </a:rPr>
                        <a:t>0 </a:t>
                      </a:r>
                    </a:p>
                  </a:txBody>
                  <a:tcPr marL="12493" marR="12493" marT="12493" marB="59968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493" marR="12493" marT="12493" marB="59968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800" b="0" i="0" u="none" strike="noStrike">
                          <a:effectLst/>
                          <a:latin typeface="Arial" panose="020B0604020202020204" pitchFamily="34" charset="0"/>
                        </a:rPr>
                        <a:t>0.00%</a:t>
                      </a:r>
                    </a:p>
                  </a:txBody>
                  <a:tcPr marL="12493" marR="12493" marT="12493" marB="59968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51844124"/>
                  </a:ext>
                </a:extLst>
              </a:tr>
              <a:tr h="35231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Arts &amp; Culture</a:t>
                      </a:r>
                    </a:p>
                  </a:txBody>
                  <a:tcPr marL="12493" marR="12493" marT="12493" marB="59968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4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12493" marR="12493" marT="12493" marB="59968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800" b="0" i="0" u="none" strike="noStrike">
                          <a:effectLst/>
                          <a:latin typeface="Arial" panose="020B0604020202020204" pitchFamily="34" charset="0"/>
                        </a:rPr>
                        <a:t>35,000 </a:t>
                      </a:r>
                    </a:p>
                  </a:txBody>
                  <a:tcPr marL="12493" marR="12493" marT="12493" marB="59968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800" b="0" i="0" u="none" strike="noStrike">
                          <a:effectLst/>
                          <a:latin typeface="Arial" panose="020B0604020202020204" pitchFamily="34" charset="0"/>
                        </a:rPr>
                        <a:t>10,000 </a:t>
                      </a:r>
                    </a:p>
                  </a:txBody>
                  <a:tcPr marL="12493" marR="12493" marT="12493" marB="59968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800" b="0" i="0" u="none" strike="noStrike">
                          <a:effectLst/>
                          <a:latin typeface="Arial" panose="020B0604020202020204" pitchFamily="34" charset="0"/>
                        </a:rPr>
                        <a:t>10,000 </a:t>
                      </a:r>
                    </a:p>
                  </a:txBody>
                  <a:tcPr marL="12493" marR="12493" marT="12493" marB="59968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800" b="0" i="0" u="none" strike="noStrike">
                          <a:effectLst/>
                          <a:latin typeface="Arial" panose="020B0604020202020204" pitchFamily="34" charset="0"/>
                        </a:rPr>
                        <a:t>0 </a:t>
                      </a:r>
                    </a:p>
                  </a:txBody>
                  <a:tcPr marL="12493" marR="12493" marT="12493" marB="59968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493" marR="12493" marT="12493" marB="59968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800" b="0" i="0" u="none" strike="noStrike">
                          <a:effectLst/>
                          <a:latin typeface="Arial" panose="020B0604020202020204" pitchFamily="34" charset="0"/>
                        </a:rPr>
                        <a:t>0.00%</a:t>
                      </a:r>
                    </a:p>
                  </a:txBody>
                  <a:tcPr marL="12493" marR="12493" marT="12493" marB="59968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81476873"/>
                  </a:ext>
                </a:extLst>
              </a:tr>
              <a:tr h="35231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Auburn-Lewiston Municipal Airport</a:t>
                      </a:r>
                    </a:p>
                  </a:txBody>
                  <a:tcPr marL="12493" marR="12493" marT="12493" marB="59968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4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12493" marR="12493" marT="12493" marB="59968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800" b="0" i="0" u="none" strike="noStrike">
                          <a:effectLst/>
                          <a:latin typeface="Arial" panose="020B0604020202020204" pitchFamily="34" charset="0"/>
                        </a:rPr>
                        <a:t>217,850 </a:t>
                      </a:r>
                    </a:p>
                  </a:txBody>
                  <a:tcPr marL="12493" marR="12493" marT="12493" marB="59968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800" b="0" i="0" u="none" strike="noStrike">
                          <a:effectLst/>
                          <a:latin typeface="Arial" panose="020B0604020202020204" pitchFamily="34" charset="0"/>
                        </a:rPr>
                        <a:t>205,000 </a:t>
                      </a:r>
                    </a:p>
                  </a:txBody>
                  <a:tcPr marL="12493" marR="12493" marT="12493" marB="59968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800" b="0" i="0" u="none" strike="noStrike">
                          <a:effectLst/>
                          <a:latin typeface="Arial" panose="020B0604020202020204" pitchFamily="34" charset="0"/>
                        </a:rPr>
                        <a:t>205,000 </a:t>
                      </a:r>
                    </a:p>
                  </a:txBody>
                  <a:tcPr marL="12493" marR="12493" marT="12493" marB="59968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800" b="0" i="0" u="none" strike="noStrike">
                          <a:effectLst/>
                          <a:latin typeface="Arial" panose="020B0604020202020204" pitchFamily="34" charset="0"/>
                        </a:rPr>
                        <a:t>0 </a:t>
                      </a:r>
                    </a:p>
                  </a:txBody>
                  <a:tcPr marL="12493" marR="12493" marT="12493" marB="59968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493" marR="12493" marT="12493" marB="59968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800" b="0" i="0" u="none" strike="noStrike">
                          <a:effectLst/>
                          <a:latin typeface="Arial" panose="020B0604020202020204" pitchFamily="34" charset="0"/>
                        </a:rPr>
                        <a:t>0.00%</a:t>
                      </a:r>
                    </a:p>
                  </a:txBody>
                  <a:tcPr marL="12493" marR="12493" marT="12493" marB="59968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36261335"/>
                  </a:ext>
                </a:extLst>
              </a:tr>
              <a:tr h="35231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Lew-Aub Transit Committee</a:t>
                      </a:r>
                    </a:p>
                  </a:txBody>
                  <a:tcPr marL="12493" marR="12493" marT="12493" marB="59968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4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12493" marR="12493" marT="12493" marB="59968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800" b="0" i="0" u="none" strike="noStrike">
                          <a:effectLst/>
                          <a:latin typeface="Arial" panose="020B0604020202020204" pitchFamily="34" charset="0"/>
                        </a:rPr>
                        <a:t>458,502 </a:t>
                      </a:r>
                    </a:p>
                  </a:txBody>
                  <a:tcPr marL="12493" marR="12493" marT="12493" marB="59968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800" b="0" i="0" u="none" strike="noStrike">
                          <a:effectLst/>
                          <a:latin typeface="Arial" panose="020B0604020202020204" pitchFamily="34" charset="0"/>
                        </a:rPr>
                        <a:t>566,298 </a:t>
                      </a:r>
                    </a:p>
                  </a:txBody>
                  <a:tcPr marL="12493" marR="12493" marT="12493" marB="59968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800" b="0" i="0" u="none" strike="noStrike">
                          <a:effectLst/>
                          <a:latin typeface="Arial" panose="020B0604020202020204" pitchFamily="34" charset="0"/>
                        </a:rPr>
                        <a:t>570,000 </a:t>
                      </a:r>
                    </a:p>
                  </a:txBody>
                  <a:tcPr marL="12493" marR="12493" marT="12493" marB="59968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800" b="0" i="0" u="none" strike="noStrike">
                          <a:effectLst/>
                          <a:latin typeface="Arial" panose="020B0604020202020204" pitchFamily="34" charset="0"/>
                        </a:rPr>
                        <a:t>3,702 </a:t>
                      </a:r>
                    </a:p>
                  </a:txBody>
                  <a:tcPr marL="12493" marR="12493" marT="12493" marB="59968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493" marR="12493" marT="12493" marB="59968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800" b="0" i="0" u="none" strike="noStrike" dirty="0">
                          <a:effectLst/>
                          <a:latin typeface="Arial" panose="020B0604020202020204" pitchFamily="34" charset="0"/>
                        </a:rPr>
                        <a:t>0.65%</a:t>
                      </a:r>
                    </a:p>
                  </a:txBody>
                  <a:tcPr marL="12493" marR="12493" marT="12493" marB="59968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80012809"/>
                  </a:ext>
                </a:extLst>
              </a:tr>
              <a:tr h="35231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Lew-Aub 911 Communications Center</a:t>
                      </a:r>
                    </a:p>
                  </a:txBody>
                  <a:tcPr marL="12493" marR="12493" marT="12493" marB="59968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4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12493" marR="12493" marT="12493" marB="59968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800" b="0" i="0" u="none" strike="noStrike">
                          <a:effectLst/>
                          <a:latin typeface="Arial" panose="020B0604020202020204" pitchFamily="34" charset="0"/>
                        </a:rPr>
                        <a:t>1,384,110 </a:t>
                      </a:r>
                    </a:p>
                  </a:txBody>
                  <a:tcPr marL="12493" marR="12493" marT="12493" marB="59968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800" b="0" i="0" u="none" strike="noStrike">
                          <a:effectLst/>
                          <a:latin typeface="Arial" panose="020B0604020202020204" pitchFamily="34" charset="0"/>
                        </a:rPr>
                        <a:t>1,436,677 </a:t>
                      </a:r>
                    </a:p>
                  </a:txBody>
                  <a:tcPr marL="12493" marR="12493" marT="12493" marB="59968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800" b="0" i="0" u="none" strike="noStrike">
                          <a:effectLst/>
                          <a:latin typeface="Arial" panose="020B0604020202020204" pitchFamily="34" charset="0"/>
                        </a:rPr>
                        <a:t>1,626,297 </a:t>
                      </a:r>
                    </a:p>
                  </a:txBody>
                  <a:tcPr marL="12493" marR="12493" marT="12493" marB="59968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800" b="0" i="0" u="none" strike="noStrike">
                          <a:effectLst/>
                          <a:latin typeface="Arial" panose="020B0604020202020204" pitchFamily="34" charset="0"/>
                        </a:rPr>
                        <a:t>189,620 </a:t>
                      </a:r>
                    </a:p>
                  </a:txBody>
                  <a:tcPr marL="12493" marR="12493" marT="12493" marB="59968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493" marR="12493" marT="12493" marB="59968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800" b="0" i="0" u="none" strike="noStrike" dirty="0">
                          <a:effectLst/>
                          <a:latin typeface="Arial" panose="020B0604020202020204" pitchFamily="34" charset="0"/>
                        </a:rPr>
                        <a:t>13.20%</a:t>
                      </a:r>
                    </a:p>
                  </a:txBody>
                  <a:tcPr marL="12493" marR="12493" marT="12493" marB="59968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1463336"/>
                  </a:ext>
                </a:extLst>
              </a:tr>
              <a:tr h="352310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8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Total Intergovernmental Programs</a:t>
                      </a:r>
                    </a:p>
                  </a:txBody>
                  <a:tcPr marL="12493" marR="12493" marT="12493" marB="59968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7B1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400" b="0" i="0" u="none" strike="noStrike">
                        <a:solidFill>
                          <a:srgbClr val="FFFFFF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12493" marR="12493" marT="12493" marB="59968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7B1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8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5,417,823 </a:t>
                      </a:r>
                    </a:p>
                  </a:txBody>
                  <a:tcPr marL="12493" marR="12493" marT="12493" marB="59968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7B1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8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5,863,543 </a:t>
                      </a:r>
                    </a:p>
                  </a:txBody>
                  <a:tcPr marL="12493" marR="12493" marT="12493" marB="59968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7B1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8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6,366,209 </a:t>
                      </a:r>
                    </a:p>
                  </a:txBody>
                  <a:tcPr marL="12493" marR="12493" marT="12493" marB="59968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7B1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8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502,666 </a:t>
                      </a:r>
                    </a:p>
                  </a:txBody>
                  <a:tcPr marL="12493" marR="12493" marT="12493" marB="59968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7B1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800" b="1" i="0" u="none" strike="noStrike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493" marR="12493" marT="12493" marB="59968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7B1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8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8.57%</a:t>
                      </a:r>
                    </a:p>
                  </a:txBody>
                  <a:tcPr marL="12493" marR="12493" marT="12493" marB="59968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7B1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73627094"/>
                  </a:ext>
                </a:extLst>
              </a:tr>
            </a:tbl>
          </a:graphicData>
        </a:graphic>
      </p:graphicFrame>
      <p:grpSp>
        <p:nvGrpSpPr>
          <p:cNvPr id="2" name="Group 1">
            <a:extLst>
              <a:ext uri="{FF2B5EF4-FFF2-40B4-BE49-F238E27FC236}">
                <a16:creationId xmlns:a16="http://schemas.microsoft.com/office/drawing/2014/main" id="{8128EA19-DA16-0E5B-0A74-E864D677BE27}"/>
              </a:ext>
            </a:extLst>
          </p:cNvPr>
          <p:cNvGrpSpPr/>
          <p:nvPr/>
        </p:nvGrpSpPr>
        <p:grpSpPr>
          <a:xfrm>
            <a:off x="5043291" y="843050"/>
            <a:ext cx="6936690" cy="1077218"/>
            <a:chOff x="5054043" y="1139180"/>
            <a:chExt cx="6936690" cy="1077218"/>
          </a:xfrm>
        </p:grpSpPr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7348B72B-1DFC-98DA-0D88-B383B8B8302E}"/>
                </a:ext>
              </a:extLst>
            </p:cNvPr>
            <p:cNvSpPr txBox="1"/>
            <p:nvPr/>
          </p:nvSpPr>
          <p:spPr>
            <a:xfrm>
              <a:off x="5054043" y="1139180"/>
              <a:ext cx="1240341" cy="107721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600" b="1" dirty="0"/>
                <a:t>ACTUAL</a:t>
              </a:r>
              <a:br>
                <a:rPr lang="en-US" sz="1600" b="1" dirty="0"/>
              </a:br>
              <a:r>
                <a:rPr lang="en-US" sz="1600" b="1" dirty="0"/>
                <a:t>EXPENDED</a:t>
              </a:r>
              <a:br>
                <a:rPr lang="en-US" sz="1600" b="1" dirty="0"/>
              </a:br>
              <a:r>
                <a:rPr lang="en-US" sz="1600" b="1" dirty="0"/>
                <a:t>BUDGET</a:t>
              </a:r>
            </a:p>
            <a:p>
              <a:pPr algn="ctr"/>
              <a:r>
                <a:rPr lang="en-US" sz="1600" b="1" dirty="0"/>
                <a:t>FY24-25</a:t>
              </a:r>
            </a:p>
          </p:txBody>
        </p: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E0932AF4-C819-D235-7A2F-AC89864CDE9A}"/>
                </a:ext>
              </a:extLst>
            </p:cNvPr>
            <p:cNvSpPr txBox="1"/>
            <p:nvPr/>
          </p:nvSpPr>
          <p:spPr>
            <a:xfrm>
              <a:off x="6491768" y="1139180"/>
              <a:ext cx="1141659" cy="107721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600" b="1" dirty="0"/>
                <a:t>COUNCIL</a:t>
              </a:r>
              <a:br>
                <a:rPr lang="en-US" sz="1600" b="1" dirty="0"/>
              </a:br>
              <a:r>
                <a:rPr lang="en-US" sz="1600" b="1" dirty="0"/>
                <a:t>ADOPTED</a:t>
              </a:r>
              <a:br>
                <a:rPr lang="en-US" sz="1600" b="1" dirty="0"/>
              </a:br>
              <a:r>
                <a:rPr lang="en-US" sz="1600" b="1" dirty="0"/>
                <a:t>BUDGET</a:t>
              </a:r>
            </a:p>
            <a:p>
              <a:pPr algn="ctr"/>
              <a:r>
                <a:rPr lang="en-US" sz="1600" b="1" dirty="0"/>
                <a:t>FY25-26</a:t>
              </a:r>
            </a:p>
          </p:txBody>
        </p:sp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1B3A9169-E557-8D60-43CE-6C5DAA340EB7}"/>
                </a:ext>
              </a:extLst>
            </p:cNvPr>
            <p:cNvSpPr txBox="1"/>
            <p:nvPr/>
          </p:nvSpPr>
          <p:spPr>
            <a:xfrm>
              <a:off x="7830811" y="1139180"/>
              <a:ext cx="1256691" cy="107721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600" b="1" dirty="0"/>
                <a:t>MANAGER</a:t>
              </a:r>
            </a:p>
            <a:p>
              <a:pPr algn="ctr"/>
              <a:r>
                <a:rPr lang="en-US" sz="1600" b="1" dirty="0"/>
                <a:t>PROPOSED</a:t>
              </a:r>
              <a:br>
                <a:rPr lang="en-US" sz="1600" b="1" dirty="0"/>
              </a:br>
              <a:r>
                <a:rPr lang="en-US" sz="1600" b="1" dirty="0"/>
                <a:t>BUDGET</a:t>
              </a:r>
            </a:p>
            <a:p>
              <a:pPr algn="ctr"/>
              <a:r>
                <a:rPr lang="en-US" sz="1600" b="1" dirty="0"/>
                <a:t>FY26-27</a:t>
              </a:r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C959F327-EB66-6AF5-6C36-987124C87373}"/>
                </a:ext>
              </a:extLst>
            </p:cNvPr>
            <p:cNvSpPr/>
            <p:nvPr/>
          </p:nvSpPr>
          <p:spPr>
            <a:xfrm>
              <a:off x="9087501" y="1139180"/>
              <a:ext cx="2903232" cy="1077218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10E2BF33-A056-B953-426D-083A76CFF89B}"/>
                </a:ext>
              </a:extLst>
            </p:cNvPr>
            <p:cNvSpPr txBox="1"/>
            <p:nvPr/>
          </p:nvSpPr>
          <p:spPr>
            <a:xfrm>
              <a:off x="9087501" y="1139180"/>
              <a:ext cx="1564724" cy="107721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600" b="1" dirty="0"/>
                <a:t>INCREASE</a:t>
              </a:r>
            </a:p>
            <a:p>
              <a:pPr algn="ctr"/>
              <a:r>
                <a:rPr lang="en-US" sz="1600" b="1" dirty="0"/>
                <a:t>(DECREASE)</a:t>
              </a:r>
            </a:p>
            <a:p>
              <a:pPr algn="ctr"/>
              <a:r>
                <a:rPr lang="en-US" sz="1600" b="1" dirty="0"/>
                <a:t>FROM PRIOR</a:t>
              </a:r>
            </a:p>
            <a:p>
              <a:pPr algn="ctr"/>
              <a:r>
                <a:rPr lang="en-US" sz="1600" b="1" dirty="0"/>
                <a:t>YEAR BUDGET</a:t>
              </a:r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61EC31AD-2A39-1DAC-50E6-8093EE35F12A}"/>
                </a:ext>
              </a:extLst>
            </p:cNvPr>
            <p:cNvSpPr txBox="1"/>
            <p:nvPr/>
          </p:nvSpPr>
          <p:spPr>
            <a:xfrm>
              <a:off x="10652225" y="1385401"/>
              <a:ext cx="1338508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600" b="1" dirty="0"/>
                <a:t>% OF</a:t>
              </a:r>
            </a:p>
            <a:p>
              <a:pPr algn="ctr"/>
              <a:r>
                <a:rPr lang="en-US" sz="1600" b="1" dirty="0"/>
                <a:t>INCREASE</a:t>
              </a:r>
            </a:p>
            <a:p>
              <a:pPr algn="ctr"/>
              <a:r>
                <a:rPr lang="en-US" sz="1600" b="1" dirty="0"/>
                <a:t>(DECREASE)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8341464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BAE9F62-9FFB-CCF3-FA49-C49F654028B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BD20A0DB-3EDA-168A-1CAD-D98163852AB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73508459"/>
              </p:ext>
            </p:extLst>
          </p:nvPr>
        </p:nvGraphicFramePr>
        <p:xfrm>
          <a:off x="412282" y="1804539"/>
          <a:ext cx="11367436" cy="2676221"/>
        </p:xfrm>
        <a:graphic>
          <a:graphicData uri="http://schemas.openxmlformats.org/drawingml/2006/table">
            <a:tbl>
              <a:tblPr/>
              <a:tblGrid>
                <a:gridCol w="4285423">
                  <a:extLst>
                    <a:ext uri="{9D8B030D-6E8A-4147-A177-3AD203B41FA5}">
                      <a16:colId xmlns:a16="http://schemas.microsoft.com/office/drawing/2014/main" val="1315569359"/>
                    </a:ext>
                  </a:extLst>
                </a:gridCol>
                <a:gridCol w="177050">
                  <a:extLst>
                    <a:ext uri="{9D8B030D-6E8A-4147-A177-3AD203B41FA5}">
                      <a16:colId xmlns:a16="http://schemas.microsoft.com/office/drawing/2014/main" val="898056486"/>
                    </a:ext>
                  </a:extLst>
                </a:gridCol>
                <a:gridCol w="1384212">
                  <a:extLst>
                    <a:ext uri="{9D8B030D-6E8A-4147-A177-3AD203B41FA5}">
                      <a16:colId xmlns:a16="http://schemas.microsoft.com/office/drawing/2014/main" val="567918611"/>
                    </a:ext>
                  </a:extLst>
                </a:gridCol>
                <a:gridCol w="1384212">
                  <a:extLst>
                    <a:ext uri="{9D8B030D-6E8A-4147-A177-3AD203B41FA5}">
                      <a16:colId xmlns:a16="http://schemas.microsoft.com/office/drawing/2014/main" val="804748544"/>
                    </a:ext>
                  </a:extLst>
                </a:gridCol>
                <a:gridCol w="1384212">
                  <a:extLst>
                    <a:ext uri="{9D8B030D-6E8A-4147-A177-3AD203B41FA5}">
                      <a16:colId xmlns:a16="http://schemas.microsoft.com/office/drawing/2014/main" val="1943229930"/>
                    </a:ext>
                  </a:extLst>
                </a:gridCol>
                <a:gridCol w="1255448">
                  <a:extLst>
                    <a:ext uri="{9D8B030D-6E8A-4147-A177-3AD203B41FA5}">
                      <a16:colId xmlns:a16="http://schemas.microsoft.com/office/drawing/2014/main" val="586841820"/>
                    </a:ext>
                  </a:extLst>
                </a:gridCol>
                <a:gridCol w="177050">
                  <a:extLst>
                    <a:ext uri="{9D8B030D-6E8A-4147-A177-3AD203B41FA5}">
                      <a16:colId xmlns:a16="http://schemas.microsoft.com/office/drawing/2014/main" val="3605083059"/>
                    </a:ext>
                  </a:extLst>
                </a:gridCol>
                <a:gridCol w="1319829">
                  <a:extLst>
                    <a:ext uri="{9D8B030D-6E8A-4147-A177-3AD203B41FA5}">
                      <a16:colId xmlns:a16="http://schemas.microsoft.com/office/drawing/2014/main" val="3813902254"/>
                    </a:ext>
                  </a:extLst>
                </a:gridCol>
              </a:tblGrid>
              <a:tr h="526685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8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Total Intergovernmental Programs</a:t>
                      </a:r>
                    </a:p>
                  </a:txBody>
                  <a:tcPr marL="9525" marR="9525" marT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7B1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800" b="0" i="0" u="none" strike="noStrike">
                        <a:solidFill>
                          <a:srgbClr val="FFFFFF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7B1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8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5,417,823 </a:t>
                      </a:r>
                    </a:p>
                  </a:txBody>
                  <a:tcPr marL="9525" marR="9525" marT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7B1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8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5,863,543 </a:t>
                      </a:r>
                    </a:p>
                  </a:txBody>
                  <a:tcPr marL="9525" marR="9525" marT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7B1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8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6,366,209 </a:t>
                      </a:r>
                    </a:p>
                  </a:txBody>
                  <a:tcPr marL="9525" marR="9525" marT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7B1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8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502,666 </a:t>
                      </a:r>
                    </a:p>
                  </a:txBody>
                  <a:tcPr marL="9525" marR="9525" marT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7B1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800" b="1" i="0" u="none" strike="noStrike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7B1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8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8.57%</a:t>
                      </a:r>
                    </a:p>
                  </a:txBody>
                  <a:tcPr marL="9525" marR="9525" marT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7B1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54235110"/>
                  </a:ext>
                </a:extLst>
              </a:tr>
              <a:tr h="269101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8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90826008"/>
                  </a:ext>
                </a:extLst>
              </a:tr>
              <a:tr h="52668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Grand Total Municipal Expenditures</a:t>
                      </a:r>
                    </a:p>
                  </a:txBody>
                  <a:tcPr marL="9525" marR="9525" marT="9525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7B1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800" b="0" i="0" u="none" strike="noStrike">
                        <a:solidFill>
                          <a:srgbClr val="FFFFFF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7B1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8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59,064,828 </a:t>
                      </a:r>
                    </a:p>
                  </a:txBody>
                  <a:tcPr marL="9525" marR="9525" marT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7B1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8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63,987,404 </a:t>
                      </a:r>
                    </a:p>
                  </a:txBody>
                  <a:tcPr marL="9525" marR="9525" marT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7B1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8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72,754,762 </a:t>
                      </a:r>
                    </a:p>
                  </a:txBody>
                  <a:tcPr marL="9525" marR="9525" marT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7B1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8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8,767,358 </a:t>
                      </a:r>
                    </a:p>
                  </a:txBody>
                  <a:tcPr marL="9525" marR="9525" marT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7B1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800" b="1" i="0" u="none" strike="noStrike" dirty="0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7B1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8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13.70%</a:t>
                      </a:r>
                    </a:p>
                  </a:txBody>
                  <a:tcPr marL="9525" marR="9525" marT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7B1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53062442"/>
                  </a:ext>
                </a:extLst>
              </a:tr>
              <a:tr h="437036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8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8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541651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b="1" i="0" u="sng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Non-Tax Revenues</a:t>
                      </a:r>
                    </a:p>
                  </a:txBody>
                  <a:tcPr marL="9525" marR="9525" marT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8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8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44163519"/>
                  </a:ext>
                </a:extLst>
              </a:tr>
              <a:tr h="526685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8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Total Non-Tax Revenue</a:t>
                      </a:r>
                    </a:p>
                  </a:txBody>
                  <a:tcPr marL="9525" marR="9525" marT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7B1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800" b="0" i="0" u="none" strike="noStrike">
                        <a:solidFill>
                          <a:srgbClr val="FFFFFF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7B1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8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26,142,646 </a:t>
                      </a:r>
                    </a:p>
                  </a:txBody>
                  <a:tcPr marL="9525" marR="9525" marT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7B1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8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27,172,975 </a:t>
                      </a:r>
                    </a:p>
                  </a:txBody>
                  <a:tcPr marL="9525" marR="9525" marT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7B1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8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27,607,544 </a:t>
                      </a:r>
                    </a:p>
                  </a:txBody>
                  <a:tcPr marL="9525" marR="9525" marT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7B1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8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434,569 </a:t>
                      </a:r>
                    </a:p>
                  </a:txBody>
                  <a:tcPr marL="9525" marR="9525" marT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7B1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800" b="1" i="0" u="none" strike="noStrike" dirty="0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7B1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8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1.60%</a:t>
                      </a:r>
                    </a:p>
                  </a:txBody>
                  <a:tcPr marL="9525" marR="9525" marT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7B1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02367954"/>
                  </a:ext>
                </a:extLst>
              </a:tr>
            </a:tbl>
          </a:graphicData>
        </a:graphic>
      </p:graphicFrame>
      <p:grpSp>
        <p:nvGrpSpPr>
          <p:cNvPr id="5" name="Group 4">
            <a:extLst>
              <a:ext uri="{FF2B5EF4-FFF2-40B4-BE49-F238E27FC236}">
                <a16:creationId xmlns:a16="http://schemas.microsoft.com/office/drawing/2014/main" id="{C0A41529-5F2D-CAA3-9BE5-393DF40C3908}"/>
              </a:ext>
            </a:extLst>
          </p:cNvPr>
          <p:cNvGrpSpPr/>
          <p:nvPr/>
        </p:nvGrpSpPr>
        <p:grpSpPr>
          <a:xfrm>
            <a:off x="5052816" y="481100"/>
            <a:ext cx="6936690" cy="1077218"/>
            <a:chOff x="5054043" y="1139180"/>
            <a:chExt cx="6936690" cy="1077218"/>
          </a:xfrm>
        </p:grpSpPr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DE365B0A-6AEC-026B-6668-24DAAD304AAE}"/>
                </a:ext>
              </a:extLst>
            </p:cNvPr>
            <p:cNvSpPr txBox="1"/>
            <p:nvPr/>
          </p:nvSpPr>
          <p:spPr>
            <a:xfrm>
              <a:off x="5054043" y="1139180"/>
              <a:ext cx="1240341" cy="107721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600" b="1" dirty="0"/>
                <a:t>ACTUAL</a:t>
              </a:r>
              <a:br>
                <a:rPr lang="en-US" sz="1600" b="1" dirty="0"/>
              </a:br>
              <a:r>
                <a:rPr lang="en-US" sz="1600" b="1" dirty="0"/>
                <a:t>EXPENDED</a:t>
              </a:r>
              <a:br>
                <a:rPr lang="en-US" sz="1600" b="1" dirty="0"/>
              </a:br>
              <a:r>
                <a:rPr lang="en-US" sz="1600" b="1" dirty="0"/>
                <a:t>BUDGET</a:t>
              </a:r>
            </a:p>
            <a:p>
              <a:pPr algn="ctr"/>
              <a:r>
                <a:rPr lang="en-US" sz="1600" b="1" dirty="0"/>
                <a:t>FY24-25</a:t>
              </a:r>
            </a:p>
          </p:txBody>
        </p:sp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65657350-46AD-D050-BA00-451C7457AECF}"/>
                </a:ext>
              </a:extLst>
            </p:cNvPr>
            <p:cNvSpPr txBox="1"/>
            <p:nvPr/>
          </p:nvSpPr>
          <p:spPr>
            <a:xfrm>
              <a:off x="6491768" y="1139180"/>
              <a:ext cx="1141659" cy="107721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600" b="1" dirty="0"/>
                <a:t>COUNCIL</a:t>
              </a:r>
              <a:br>
                <a:rPr lang="en-US" sz="1600" b="1" dirty="0"/>
              </a:br>
              <a:r>
                <a:rPr lang="en-US" sz="1600" b="1" dirty="0"/>
                <a:t>ADOPTED</a:t>
              </a:r>
              <a:br>
                <a:rPr lang="en-US" sz="1600" b="1" dirty="0"/>
              </a:br>
              <a:r>
                <a:rPr lang="en-US" sz="1600" b="1" dirty="0"/>
                <a:t>BUDGET</a:t>
              </a:r>
            </a:p>
            <a:p>
              <a:pPr algn="ctr"/>
              <a:r>
                <a:rPr lang="en-US" sz="1600" b="1" dirty="0"/>
                <a:t>FY25-26</a:t>
              </a:r>
            </a:p>
          </p:txBody>
        </p:sp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CCDEEE01-4A18-BA30-72D3-D7D14D9544BE}"/>
                </a:ext>
              </a:extLst>
            </p:cNvPr>
            <p:cNvSpPr txBox="1"/>
            <p:nvPr/>
          </p:nvSpPr>
          <p:spPr>
            <a:xfrm>
              <a:off x="7830811" y="1139180"/>
              <a:ext cx="1256691" cy="107721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600" b="1" dirty="0"/>
                <a:t>MANAGER</a:t>
              </a:r>
            </a:p>
            <a:p>
              <a:pPr algn="ctr"/>
              <a:r>
                <a:rPr lang="en-US" sz="1600" b="1" dirty="0"/>
                <a:t>PROPOSED</a:t>
              </a:r>
              <a:br>
                <a:rPr lang="en-US" sz="1600" b="1" dirty="0"/>
              </a:br>
              <a:r>
                <a:rPr lang="en-US" sz="1600" b="1" dirty="0"/>
                <a:t>BUDGET</a:t>
              </a:r>
            </a:p>
            <a:p>
              <a:pPr algn="ctr"/>
              <a:r>
                <a:rPr lang="en-US" sz="1600" b="1" dirty="0"/>
                <a:t>FY26-27</a:t>
              </a:r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2610AF0E-AFD0-FE90-CF3D-7B48BEC0AD2A}"/>
                </a:ext>
              </a:extLst>
            </p:cNvPr>
            <p:cNvSpPr/>
            <p:nvPr/>
          </p:nvSpPr>
          <p:spPr>
            <a:xfrm>
              <a:off x="9087501" y="1139180"/>
              <a:ext cx="2903232" cy="1077218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50E0745D-83AB-3AE2-2C17-9CFDCF2F61EC}"/>
                </a:ext>
              </a:extLst>
            </p:cNvPr>
            <p:cNvSpPr txBox="1"/>
            <p:nvPr/>
          </p:nvSpPr>
          <p:spPr>
            <a:xfrm>
              <a:off x="9087501" y="1139180"/>
              <a:ext cx="1564724" cy="107721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600" b="1" dirty="0"/>
                <a:t>INCREASE</a:t>
              </a:r>
            </a:p>
            <a:p>
              <a:pPr algn="ctr"/>
              <a:r>
                <a:rPr lang="en-US" sz="1600" b="1" dirty="0"/>
                <a:t>(DECREASE)</a:t>
              </a:r>
            </a:p>
            <a:p>
              <a:pPr algn="ctr"/>
              <a:r>
                <a:rPr lang="en-US" sz="1600" b="1" dirty="0"/>
                <a:t>FROM PRIOR</a:t>
              </a:r>
            </a:p>
            <a:p>
              <a:pPr algn="ctr"/>
              <a:r>
                <a:rPr lang="en-US" sz="1600" b="1" dirty="0"/>
                <a:t>YEAR BUDGET</a:t>
              </a:r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12C72F2D-A0E2-722F-E55A-30215ACE72FD}"/>
                </a:ext>
              </a:extLst>
            </p:cNvPr>
            <p:cNvSpPr txBox="1"/>
            <p:nvPr/>
          </p:nvSpPr>
          <p:spPr>
            <a:xfrm>
              <a:off x="10652225" y="1385401"/>
              <a:ext cx="1338508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600" b="1" dirty="0"/>
                <a:t>% OF</a:t>
              </a:r>
            </a:p>
            <a:p>
              <a:pPr algn="ctr"/>
              <a:r>
                <a:rPr lang="en-US" sz="1600" b="1" dirty="0"/>
                <a:t>INCREASE</a:t>
              </a:r>
            </a:p>
            <a:p>
              <a:pPr algn="ctr"/>
              <a:r>
                <a:rPr lang="en-US" sz="1600" b="1" dirty="0"/>
                <a:t>(DECREASE)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98424432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8CF3CA-4973-DCE4-93E5-1551D3E016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400" dirty="0"/>
              <a:t>FY27 Financial Impact - % Change by Category</a:t>
            </a:r>
          </a:p>
        </p:txBody>
      </p:sp>
      <p:graphicFrame>
        <p:nvGraphicFramePr>
          <p:cNvPr id="7" name="Chart 6">
            <a:extLst>
              <a:ext uri="{FF2B5EF4-FFF2-40B4-BE49-F238E27FC236}">
                <a16:creationId xmlns:a16="http://schemas.microsoft.com/office/drawing/2014/main" id="{B5BD009F-AEF5-4436-8C99-380950D1A2F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645052614"/>
              </p:ext>
            </p:extLst>
          </p:nvPr>
        </p:nvGraphicFramePr>
        <p:xfrm>
          <a:off x="0" y="1199073"/>
          <a:ext cx="9563100" cy="565892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0A400CA5-D7E7-F64B-BC17-E6F0A6739A92}"/>
              </a:ext>
            </a:extLst>
          </p:cNvPr>
          <p:cNvSpPr txBox="1"/>
          <p:nvPr/>
        </p:nvSpPr>
        <p:spPr>
          <a:xfrm>
            <a:off x="3305175" y="2647681"/>
            <a:ext cx="2151038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b="1" dirty="0">
                <a:solidFill>
                  <a:schemeClr val="bg1"/>
                </a:solidFill>
              </a:rPr>
              <a:t>Municipal</a:t>
            </a:r>
          </a:p>
          <a:p>
            <a:pPr algn="ctr"/>
            <a:r>
              <a:rPr lang="en-US" sz="2400" b="1" dirty="0">
                <a:solidFill>
                  <a:schemeClr val="bg1"/>
                </a:solidFill>
              </a:rPr>
              <a:t>Services: 27%</a:t>
            </a:r>
          </a:p>
          <a:p>
            <a:pPr algn="ctr"/>
            <a:r>
              <a:rPr lang="en-US" sz="2400" b="1" dirty="0">
                <a:solidFill>
                  <a:schemeClr val="bg1"/>
                </a:solidFill>
              </a:rPr>
              <a:t>$2,391,639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AC92E08-BD42-3C8E-6B6F-40A858A124B8}"/>
              </a:ext>
            </a:extLst>
          </p:cNvPr>
          <p:cNvSpPr txBox="1"/>
          <p:nvPr/>
        </p:nvSpPr>
        <p:spPr>
          <a:xfrm>
            <a:off x="1951621" y="4458598"/>
            <a:ext cx="2151038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b="1" dirty="0">
                <a:solidFill>
                  <a:schemeClr val="bg1"/>
                </a:solidFill>
              </a:rPr>
              <a:t>Fiscal</a:t>
            </a:r>
          </a:p>
          <a:p>
            <a:pPr algn="ctr"/>
            <a:r>
              <a:rPr lang="en-US" sz="2400" b="1" dirty="0">
                <a:solidFill>
                  <a:schemeClr val="bg1"/>
                </a:solidFill>
              </a:rPr>
              <a:t>Services: 67%</a:t>
            </a:r>
          </a:p>
          <a:p>
            <a:pPr algn="ctr"/>
            <a:r>
              <a:rPr lang="en-US" sz="2400" b="1" dirty="0">
                <a:solidFill>
                  <a:schemeClr val="bg1"/>
                </a:solidFill>
              </a:rPr>
              <a:t>$5,873,053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CD40389-4DBC-A3BC-9961-4D64FC89B569}"/>
              </a:ext>
            </a:extLst>
          </p:cNvPr>
          <p:cNvSpPr txBox="1"/>
          <p:nvPr/>
        </p:nvSpPr>
        <p:spPr>
          <a:xfrm>
            <a:off x="338777" y="1575444"/>
            <a:ext cx="298376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/>
              <a:t>Intergovernmental:</a:t>
            </a:r>
          </a:p>
          <a:p>
            <a:r>
              <a:rPr lang="en-US" sz="2400" b="1" dirty="0"/>
              <a:t>6% $502,666</a:t>
            </a:r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CAB5AD45-9094-502E-47EF-1DCF76357761}"/>
              </a:ext>
            </a:extLst>
          </p:cNvPr>
          <p:cNvCxnSpPr>
            <a:cxnSpLocks/>
          </p:cNvCxnSpPr>
          <p:nvPr/>
        </p:nvCxnSpPr>
        <p:spPr>
          <a:xfrm>
            <a:off x="2336508" y="2239753"/>
            <a:ext cx="540042" cy="120621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>
            <a:extLst>
              <a:ext uri="{FF2B5EF4-FFF2-40B4-BE49-F238E27FC236}">
                <a16:creationId xmlns:a16="http://schemas.microsoft.com/office/drawing/2014/main" id="{A1E9C049-4826-7424-9ABF-4770AB2FAC18}"/>
              </a:ext>
            </a:extLst>
          </p:cNvPr>
          <p:cNvSpPr txBox="1"/>
          <p:nvPr/>
        </p:nvSpPr>
        <p:spPr>
          <a:xfrm>
            <a:off x="6202106" y="1693297"/>
            <a:ext cx="5456494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/>
              <a:t>Overall Municipal Expenditures</a:t>
            </a:r>
          </a:p>
          <a:p>
            <a:r>
              <a:rPr lang="en-US" sz="2800" b="1" dirty="0"/>
              <a:t>increased by 13.7% [8,767,358]</a:t>
            </a:r>
          </a:p>
        </p:txBody>
      </p:sp>
    </p:spTree>
    <p:extLst>
      <p:ext uri="{BB962C8B-B14F-4D97-AF65-F5344CB8AC3E}">
        <p14:creationId xmlns:p14="http://schemas.microsoft.com/office/powerpoint/2010/main" val="16553317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City of Auburn">
      <a:majorFont>
        <a:latin typeface="Segoe UI Light"/>
        <a:ea typeface=""/>
        <a:cs typeface=""/>
      </a:majorFont>
      <a:minorFont>
        <a:latin typeface="Segoe U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udget Presentation1 3-2-26" id="{E8252CAF-C8A7-4F4B-B45E-7CB8F3B68A4C}" vid="{27922EAD-1A32-4CC1-8E8E-DF86A3F0EE82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a4d63587-886e-4429-a01d-09b5a3eff505">
      <Terms xmlns="http://schemas.microsoft.com/office/infopath/2007/PartnerControls"/>
    </lcf76f155ced4ddcb4097134ff3c332f>
    <TaxCatchAll xmlns="6fae47c3-56fe-4bf9-96f6-058b6fcc116b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5ED5DB880D99C45AF53503CC52602F7" ma:contentTypeVersion="15" ma:contentTypeDescription="Create a new document." ma:contentTypeScope="" ma:versionID="f1073d6fb6d032c2cb7423aa4275344d">
  <xsd:schema xmlns:xsd="http://www.w3.org/2001/XMLSchema" xmlns:xs="http://www.w3.org/2001/XMLSchema" xmlns:p="http://schemas.microsoft.com/office/2006/metadata/properties" xmlns:ns2="a4d63587-886e-4429-a01d-09b5a3eff505" xmlns:ns3="6fae47c3-56fe-4bf9-96f6-058b6fcc116b" targetNamespace="http://schemas.microsoft.com/office/2006/metadata/properties" ma:root="true" ma:fieldsID="509c2c4e93f0f97efd228ca6e24cbbde" ns2:_="" ns3:_="">
    <xsd:import namespace="a4d63587-886e-4429-a01d-09b5a3eff505"/>
    <xsd:import namespace="6fae47c3-56fe-4bf9-96f6-058b6fcc116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4d63587-886e-4429-a01d-09b5a3eff50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lcf76f155ced4ddcb4097134ff3c332f" ma:index="19" nillable="true" ma:taxonomy="true" ma:internalName="lcf76f155ced4ddcb4097134ff3c332f" ma:taxonomyFieldName="MediaServiceImageTags" ma:displayName="Image Tags" ma:readOnly="false" ma:fieldId="{5cf76f15-5ced-4ddc-b409-7134ff3c332f}" ma:taxonomyMulti="true" ma:sspId="4fd2d9ac-5799-469a-947b-803a183663a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fae47c3-56fe-4bf9-96f6-058b6fcc116b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0" nillable="true" ma:displayName="Taxonomy Catch All Column" ma:hidden="true" ma:list="{b2e1ba3c-3639-4de1-81c8-69a3e6160437}" ma:internalName="TaxCatchAll" ma:showField="CatchAllData" ma:web="6fae47c3-56fe-4bf9-96f6-058b6fcc116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3E3EDC4C-77E3-48AF-A87E-11623F919EE5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36472838-B718-486B-8071-9BCFF900259E}">
  <ds:schemaRefs>
    <ds:schemaRef ds:uri="a4d63587-886e-4429-a01d-09b5a3eff505"/>
    <ds:schemaRef ds:uri="http://schemas.openxmlformats.org/package/2006/metadata/core-properties"/>
    <ds:schemaRef ds:uri="http://schemas.microsoft.com/office/2006/documentManagement/types"/>
    <ds:schemaRef ds:uri="http://schemas.microsoft.com/office/2006/metadata/properties"/>
    <ds:schemaRef ds:uri="6fae47c3-56fe-4bf9-96f6-058b6fcc116b"/>
    <ds:schemaRef ds:uri="http://purl.org/dc/elements/1.1/"/>
    <ds:schemaRef ds:uri="http://purl.org/dc/dcmitype/"/>
    <ds:schemaRef ds:uri="http://purl.org/dc/terms/"/>
    <ds:schemaRef ds:uri="http://schemas.microsoft.com/office/infopath/2007/PartnerControl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5D142EEF-2A56-4F86-9C08-AACFDE89E7C4}">
  <ds:schemaRefs>
    <ds:schemaRef ds:uri="6fae47c3-56fe-4bf9-96f6-058b6fcc116b"/>
    <ds:schemaRef ds:uri="a4d63587-886e-4429-a01d-09b5a3eff505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Budget Presentation1 3-2-26</Template>
  <TotalTime>0</TotalTime>
  <Words>886</Words>
  <Application>Microsoft Office PowerPoint</Application>
  <PresentationFormat>Widescreen</PresentationFormat>
  <Paragraphs>319</Paragraphs>
  <Slides>11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20" baseType="lpstr">
      <vt:lpstr>Aptos</vt:lpstr>
      <vt:lpstr>Aptos Narrow</vt:lpstr>
      <vt:lpstr>Arial</vt:lpstr>
      <vt:lpstr>Calibri</vt:lpstr>
      <vt:lpstr>Segoe UI</vt:lpstr>
      <vt:lpstr>Segoe UI Light</vt:lpstr>
      <vt:lpstr>Symbol</vt:lpstr>
      <vt:lpstr>Times New Roman</vt:lpstr>
      <vt:lpstr>Office Theme</vt:lpstr>
      <vt:lpstr>FY27 Proposed Budget Overview</vt:lpstr>
      <vt:lpstr>KEY CONTEXT</vt:lpstr>
      <vt:lpstr>PowerPoint Presentation</vt:lpstr>
      <vt:lpstr>Employees</vt:lpstr>
      <vt:lpstr>SOLID WASTE IMPACT</vt:lpstr>
      <vt:lpstr>PowerPoint Presentation</vt:lpstr>
      <vt:lpstr>PowerPoint Presentation</vt:lpstr>
      <vt:lpstr>PowerPoint Presentation</vt:lpstr>
      <vt:lpstr>FY27 Financial Impact - % Change by Category</vt:lpstr>
      <vt:lpstr>Supplemental Considerations</vt:lpstr>
      <vt:lpstr>Budget Schedule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Liz Allen</dc:creator>
  <cp:lastModifiedBy>Liz Allen</cp:lastModifiedBy>
  <cp:revision>1</cp:revision>
  <dcterms:created xsi:type="dcterms:W3CDTF">2026-03-03T18:46:48Z</dcterms:created>
  <dcterms:modified xsi:type="dcterms:W3CDTF">2026-03-03T18:46:58Z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0x01010095ED5DB880D99C45AF53503CC52602F7</vt:lpwstr>
  </property>
  <property fmtid="{D5CDD505-2E9C-101B-9397-08002B2CF9AE}" pid="3" name="MediaServiceImageTags">
    <vt:lpwstr/>
  </property>
</Properties>
</file>